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7"/>
  </p:notesMasterIdLst>
  <p:sldIdLst>
    <p:sldId id="651" r:id="rId3"/>
    <p:sldId id="675" r:id="rId4"/>
    <p:sldId id="652" r:id="rId5"/>
    <p:sldId id="653" r:id="rId6"/>
    <p:sldId id="654" r:id="rId7"/>
    <p:sldId id="670" r:id="rId8"/>
    <p:sldId id="655" r:id="rId9"/>
    <p:sldId id="656" r:id="rId10"/>
    <p:sldId id="657" r:id="rId11"/>
    <p:sldId id="671" r:id="rId12"/>
    <p:sldId id="658" r:id="rId13"/>
    <p:sldId id="676" r:id="rId14"/>
    <p:sldId id="659" r:id="rId15"/>
    <p:sldId id="673" r:id="rId16"/>
    <p:sldId id="660" r:id="rId17"/>
    <p:sldId id="661" r:id="rId18"/>
    <p:sldId id="662" r:id="rId19"/>
    <p:sldId id="663" r:id="rId20"/>
    <p:sldId id="664" r:id="rId21"/>
    <p:sldId id="617" r:id="rId22"/>
    <p:sldId id="618" r:id="rId23"/>
    <p:sldId id="619" r:id="rId24"/>
    <p:sldId id="628" r:id="rId25"/>
    <p:sldId id="629" r:id="rId26"/>
    <p:sldId id="630" r:id="rId27"/>
    <p:sldId id="631" r:id="rId28"/>
    <p:sldId id="632" r:id="rId29"/>
    <p:sldId id="633" r:id="rId30"/>
    <p:sldId id="634" r:id="rId31"/>
    <p:sldId id="625" r:id="rId32"/>
    <p:sldId id="665" r:id="rId33"/>
    <p:sldId id="666" r:id="rId34"/>
    <p:sldId id="667" r:id="rId35"/>
    <p:sldId id="668" r:id="rId36"/>
    <p:sldId id="669" r:id="rId37"/>
    <p:sldId id="640" r:id="rId38"/>
    <p:sldId id="678" r:id="rId39"/>
    <p:sldId id="648" r:id="rId40"/>
    <p:sldId id="649" r:id="rId41"/>
    <p:sldId id="650" r:id="rId42"/>
    <p:sldId id="612" r:id="rId43"/>
    <p:sldId id="613" r:id="rId44"/>
    <p:sldId id="641" r:id="rId45"/>
    <p:sldId id="645" r:id="rId46"/>
    <p:sldId id="614" r:id="rId47"/>
    <p:sldId id="647" r:id="rId48"/>
    <p:sldId id="643" r:id="rId49"/>
    <p:sldId id="644" r:id="rId50"/>
    <p:sldId id="646" r:id="rId51"/>
    <p:sldId id="615" r:id="rId52"/>
    <p:sldId id="636" r:id="rId53"/>
    <p:sldId id="638" r:id="rId54"/>
    <p:sldId id="616" r:id="rId55"/>
    <p:sldId id="679" r:id="rId56"/>
  </p:sldIdLst>
  <p:sldSz cx="9144000" cy="6858000" type="screen4x3"/>
  <p:notesSz cx="6858000" cy="9144000"/>
  <p:custDataLst>
    <p:tags r:id="rId58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1" autoAdjust="0"/>
    <p:restoredTop sz="94286" autoAdjust="0"/>
  </p:normalViewPr>
  <p:slideViewPr>
    <p:cSldViewPr snapToGrid="0">
      <p:cViewPr varScale="1">
        <p:scale>
          <a:sx n="117" d="100"/>
          <a:sy n="117" d="100"/>
        </p:scale>
        <p:origin x="108" y="18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.naver.com/viewer/postView.nhn?volumeNo=24623677&amp;memberNo=42458017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hn/introduction_to_ml_with_pyth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ddaehee.tistory.com/91" TargetMode="External"/><Relationship Id="rId2" Type="http://schemas.openxmlformats.org/officeDocument/2006/relationships/hyperlink" Target="https://git-scm.com/book/ko/v2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13764" y="1971697"/>
            <a:ext cx="690605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깃허브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개요와 </a:t>
            </a:r>
            <a:endParaRPr lang="en-US" altLang="ko-KR" sz="40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원격 저장소 복사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(clone)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활용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5803" y="4524375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397592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8"/>
    </mc:Choice>
    <mc:Fallback xmlns="">
      <p:transition spd="slow" advTm="157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로그인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중간에 자신의 메일로 인증 과정이 필요할 수도</a:t>
            </a:r>
            <a:endParaRPr lang="ko-KR" altLang="en-US" dirty="0"/>
          </a:p>
        </p:txBody>
      </p:sp>
      <p:pic>
        <p:nvPicPr>
          <p:cNvPr id="5" name="Picture 2" descr="https://t1.daumcdn.net/cfile/tistory/999EFA445DCB6C0D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64" y="1822158"/>
            <a:ext cx="5831706" cy="400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6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후 기본 설정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자신의 계정 </a:t>
            </a:r>
            <a:r>
              <a:rPr lang="en-US" altLang="ko-KR" dirty="0" smtClean="0"/>
              <a:t>id / </a:t>
            </a:r>
            <a:r>
              <a:rPr lang="ko-KR" altLang="en-US" dirty="0" smtClean="0"/>
              <a:t>암호 로그인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5" y="1666533"/>
            <a:ext cx="6613071" cy="45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화면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Clone</a:t>
            </a:r>
            <a:r>
              <a:rPr lang="ko-KR" altLang="en-US" dirty="0" smtClean="0"/>
              <a:t> </a:t>
            </a:r>
            <a:r>
              <a:rPr lang="en-US" altLang="ko-KR" dirty="0" smtClean="0"/>
              <a:t>a repository from the internet…</a:t>
            </a:r>
            <a:endParaRPr lang="ko-KR" altLang="en-US" dirty="0"/>
          </a:p>
        </p:txBody>
      </p:sp>
      <p:pic>
        <p:nvPicPr>
          <p:cNvPr id="2050" name="Picture 2" descr="https://t1.daumcdn.net/cfile/tistory/996268455DCB6C10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96" y="1822605"/>
            <a:ext cx="6026611" cy="414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827315" y="3437053"/>
            <a:ext cx="2765467" cy="49071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3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13764" y="2730975"/>
            <a:ext cx="69060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원격 저장소 복사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(clone)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활용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396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8"/>
    </mc:Choice>
    <mc:Fallback xmlns="">
      <p:transition spd="slow" advTm="1575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Clone a repository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https://post-phinf.pstatic.net/MjAxOTA5MDVfMTY3/MDAxNTY3Njc2ODkwNzMy.4Te3etIaL2YhGGt0716wTSDaT2_lvdJIGrCNyWtR7_Mg.p0d6Pb9Bb9o5iDcNFNeFOVql71PnHGw7-DhPUEM4ZJYg.JPEG/github_desktop_6.jpg?type=w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762" y="1193960"/>
            <a:ext cx="6955777" cy="418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2091" y="6479129"/>
            <a:ext cx="712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https://post.naver.com/viewer/postView.nhn?volumeNo=24623677&amp;memberNo=42458017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52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복사할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사이트 검색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주피터노트북 활용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github.com/ahhn/introduction_to_ml_with_python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88" y="1993515"/>
            <a:ext cx="3718424" cy="31657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478" y="2283101"/>
            <a:ext cx="4482790" cy="40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7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Desktop</a:t>
            </a:r>
            <a:r>
              <a:rPr lang="ko-KR" altLang="en-US" dirty="0" smtClean="0"/>
              <a:t>으로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Open in Desktop</a:t>
            </a:r>
          </a:p>
          <a:p>
            <a:pPr lvl="1"/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데스트탑</a:t>
            </a:r>
            <a:r>
              <a:rPr lang="ko-KR" altLang="en-US" dirty="0" smtClean="0"/>
              <a:t> 설치 필요</a:t>
            </a:r>
            <a:endParaRPr lang="en-US" altLang="ko-KR" dirty="0" smtClean="0"/>
          </a:p>
          <a:p>
            <a:r>
              <a:rPr lang="ko-KR" altLang="en-US" dirty="0" smtClean="0"/>
              <a:t>적당한 지역 저장소 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Clone</a:t>
            </a:r>
          </a:p>
          <a:p>
            <a:r>
              <a:rPr lang="ko-KR" altLang="en-US" dirty="0"/>
              <a:t>저장소 복사</a:t>
            </a:r>
            <a:endParaRPr lang="en-US" altLang="ko-KR" dirty="0"/>
          </a:p>
          <a:p>
            <a:pPr lvl="1"/>
            <a:r>
              <a:rPr lang="ko-KR" altLang="en-US" dirty="0"/>
              <a:t>폴더 </a:t>
            </a:r>
            <a:r>
              <a:rPr lang="en-US" altLang="ko-KR" dirty="0"/>
              <a:t>‘2020 </a:t>
            </a:r>
            <a:r>
              <a:rPr lang="ko-KR" altLang="en-US" dirty="0"/>
              <a:t>이공계 연수</a:t>
            </a:r>
            <a:r>
              <a:rPr lang="en-US" altLang="ko-KR" dirty="0"/>
              <a:t>’ </a:t>
            </a:r>
            <a:r>
              <a:rPr lang="ko-KR" altLang="en-US" dirty="0"/>
              <a:t>하부에 </a:t>
            </a:r>
            <a:r>
              <a:rPr lang="ko-KR" altLang="en-US" dirty="0" err="1"/>
              <a:t>깃허브를</a:t>
            </a:r>
            <a:r>
              <a:rPr lang="ko-KR" altLang="en-US" dirty="0"/>
              <a:t> 복사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995" y="1193960"/>
            <a:ext cx="2790157" cy="14942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7" y="3470467"/>
            <a:ext cx="3704909" cy="2547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37" y="3470468"/>
            <a:ext cx="3704910" cy="25471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620215" y="2193073"/>
            <a:ext cx="1058177" cy="3642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04044" y="4509008"/>
            <a:ext cx="2092350" cy="5446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</a:t>
            </a:r>
            <a:r>
              <a:rPr lang="en-US" altLang="ko-KR" dirty="0"/>
              <a:t> </a:t>
            </a:r>
            <a:r>
              <a:rPr lang="ko-KR" altLang="en-US" dirty="0"/>
              <a:t>수업 사이트 복사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 복사</a:t>
            </a:r>
            <a:endParaRPr lang="en-US" altLang="ko-KR" dirty="0"/>
          </a:p>
          <a:p>
            <a:pPr lvl="1"/>
            <a:r>
              <a:rPr lang="ko-KR" altLang="en-US" dirty="0"/>
              <a:t>폴더 </a:t>
            </a:r>
            <a:r>
              <a:rPr lang="en-US" altLang="ko-KR" dirty="0"/>
              <a:t>‘2020 </a:t>
            </a:r>
            <a:r>
              <a:rPr lang="ko-KR" altLang="en-US" dirty="0"/>
              <a:t>이공계 연수</a:t>
            </a:r>
            <a:r>
              <a:rPr lang="en-US" altLang="ko-KR" dirty="0"/>
              <a:t>’ </a:t>
            </a:r>
            <a:r>
              <a:rPr lang="ko-KR" altLang="en-US" dirty="0"/>
              <a:t>하부에 </a:t>
            </a:r>
            <a:r>
              <a:rPr lang="ko-KR" altLang="en-US" dirty="0" err="1" smtClean="0"/>
              <a:t>깃허브를</a:t>
            </a:r>
            <a:r>
              <a:rPr lang="ko-KR" altLang="en-US" dirty="0" smtClean="0"/>
              <a:t> 복사</a:t>
            </a:r>
            <a:endParaRPr lang="en-US" altLang="ko-KR" dirty="0"/>
          </a:p>
          <a:p>
            <a:pPr lvl="2"/>
            <a:r>
              <a:rPr lang="en-US" altLang="ko-KR" dirty="0"/>
              <a:t>Python-IDE-VE  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69" y="3911815"/>
            <a:ext cx="5062970" cy="2205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85" y="2276773"/>
            <a:ext cx="4956869" cy="21589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31066" y="4526880"/>
            <a:ext cx="753405" cy="2381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1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수업 사이트 복사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사이트 </a:t>
            </a:r>
            <a:r>
              <a:rPr lang="en-US" altLang="ko-KR" dirty="0" smtClean="0"/>
              <a:t>github.com/lee7py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수업 저장소 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04" y="1860838"/>
            <a:ext cx="5022396" cy="44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 주에 점검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화면에서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6" y="1814002"/>
            <a:ext cx="6196693" cy="426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3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명령 프롬프트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Path</a:t>
            </a:r>
            <a:r>
              <a:rPr lang="ko-KR" altLang="en-US" dirty="0" smtClean="0"/>
              <a:t> 설정이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매우 중요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path</a:t>
            </a:r>
          </a:p>
          <a:p>
            <a:pPr lvl="1"/>
            <a:r>
              <a:rPr lang="en-US" altLang="ko-KR" dirty="0" smtClean="0"/>
              <a:t>where pip </a:t>
            </a:r>
          </a:p>
          <a:p>
            <a:pPr lvl="1"/>
            <a:r>
              <a:rPr lang="en-US" altLang="ko-KR" dirty="0" smtClean="0"/>
              <a:t>where python</a:t>
            </a:r>
          </a:p>
          <a:p>
            <a:r>
              <a:rPr lang="ko-KR" altLang="en-US" dirty="0" smtClean="0"/>
              <a:t>아나콘다의</a:t>
            </a:r>
            <a:r>
              <a:rPr lang="en-US" altLang="ko-KR" dirty="0" smtClean="0"/>
              <a:t> path </a:t>
            </a:r>
            <a:r>
              <a:rPr lang="ko-KR" altLang="en-US" dirty="0" smtClean="0"/>
              <a:t>설정을 안했다면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아나콘다 설치 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아나콘다 프롬프트를 사용이 가능 편리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63" y="3222415"/>
            <a:ext cx="22193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5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0728" y="2548085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주피터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노트북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모듈로 설치하기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96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 install notebook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다음도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pip install </a:t>
            </a:r>
            <a:r>
              <a:rPr lang="en-US" altLang="ko-KR" dirty="0" err="1" smtClean="0"/>
              <a:t>jupyter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Jupyter</a:t>
            </a:r>
            <a:r>
              <a:rPr lang="ko-KR" altLang="en-US" dirty="0" smtClean="0"/>
              <a:t>로 설치하면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약간 더 많이 설치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273" y="1121771"/>
            <a:ext cx="5264478" cy="25112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232" y="3736811"/>
            <a:ext cx="5280519" cy="25350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14537" y="1391794"/>
            <a:ext cx="1137127" cy="2381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1: </a:t>
            </a:r>
            <a:r>
              <a:rPr lang="ko-KR" altLang="en-US" dirty="0" err="1" smtClean="0"/>
              <a:t>가상환경을</a:t>
            </a:r>
            <a:r>
              <a:rPr lang="ko-KR" altLang="en-US" dirty="0" smtClean="0"/>
              <a:t> 만들어 노트북 설치 후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Virtualenv</a:t>
            </a:r>
            <a:r>
              <a:rPr lang="ko-KR" altLang="en-US" dirty="0" smtClean="0"/>
              <a:t>로 가상환경 </a:t>
            </a:r>
            <a:r>
              <a:rPr lang="en-US" altLang="ko-KR" dirty="0" err="1" smtClean="0"/>
              <a:t>nb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14400" y="1830719"/>
            <a:ext cx="647223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Microsoft Windows [</a:t>
            </a:r>
            <a:r>
              <a:rPr lang="ko-KR" altLang="en-US" sz="1400" dirty="0" err="1"/>
              <a:t>Version</a:t>
            </a:r>
            <a:r>
              <a:rPr lang="ko-KR" altLang="en-US" sz="1400" dirty="0"/>
              <a:t> 10.0.18362.592]</a:t>
            </a:r>
          </a:p>
          <a:p>
            <a:r>
              <a:rPr lang="ko-KR" altLang="en-US" sz="1400" dirty="0"/>
              <a:t>(c) 2019 Microsoft Corporation. All </a:t>
            </a:r>
            <a:r>
              <a:rPr lang="ko-KR" altLang="en-US" sz="1400" dirty="0" err="1"/>
              <a:t>rights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reserved</a:t>
            </a:r>
            <a:r>
              <a:rPr lang="ko-KR" altLang="en-US" sz="1400" dirty="0"/>
              <a:t>.</a:t>
            </a:r>
          </a:p>
          <a:p>
            <a:endParaRPr lang="ko-KR" altLang="en-US" sz="1400" dirty="0"/>
          </a:p>
          <a:p>
            <a:r>
              <a:rPr lang="ko-KR" altLang="en-US" sz="1400" dirty="0"/>
              <a:t>D:\myVE&gt;</a:t>
            </a:r>
            <a:r>
              <a:rPr lang="ko-KR" altLang="en-US" dirty="0">
                <a:solidFill>
                  <a:srgbClr val="0000FF"/>
                </a:solidFill>
              </a:rPr>
              <a:t>virtualenv </a:t>
            </a:r>
            <a:r>
              <a:rPr lang="ko-KR" altLang="en-US" dirty="0" err="1">
                <a:solidFill>
                  <a:srgbClr val="0000FF"/>
                </a:solidFill>
              </a:rPr>
              <a:t>nb</a:t>
            </a:r>
            <a:endParaRPr lang="ko-KR" altLang="en-US" dirty="0">
              <a:solidFill>
                <a:srgbClr val="0000FF"/>
              </a:solidFill>
            </a:endParaRPr>
          </a:p>
          <a:p>
            <a:r>
              <a:rPr lang="ko-KR" altLang="en-US" sz="1400" dirty="0" err="1"/>
              <a:t>Using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base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prefix</a:t>
            </a:r>
            <a:r>
              <a:rPr lang="ko-KR" altLang="en-US" sz="1400" dirty="0"/>
              <a:t> 'c:\\</a:t>
            </a:r>
            <a:r>
              <a:rPr lang="ko-KR" altLang="en-US" sz="1400" dirty="0" err="1"/>
              <a:t>python</a:t>
            </a:r>
            <a:r>
              <a:rPr lang="ko-KR" altLang="en-US" sz="1400" dirty="0"/>
              <a:t>\\python37-32'</a:t>
            </a:r>
          </a:p>
          <a:p>
            <a:r>
              <a:rPr lang="ko-KR" altLang="en-US" sz="1400" dirty="0"/>
              <a:t>New </a:t>
            </a:r>
            <a:r>
              <a:rPr lang="ko-KR" altLang="en-US" sz="1400" dirty="0" err="1"/>
              <a:t>python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executable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D:\myVE\nb\Scripts\python.exe</a:t>
            </a:r>
          </a:p>
          <a:p>
            <a:r>
              <a:rPr lang="ko-KR" altLang="en-US" sz="1400" dirty="0" err="1"/>
              <a:t>Installing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setuptools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pip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wheel</a:t>
            </a:r>
            <a:r>
              <a:rPr lang="ko-KR" altLang="en-US" sz="1400" dirty="0"/>
              <a:t>...</a:t>
            </a:r>
          </a:p>
          <a:p>
            <a:r>
              <a:rPr lang="ko-KR" altLang="en-US" sz="1400" dirty="0" err="1"/>
              <a:t>done</a:t>
            </a:r>
            <a:r>
              <a:rPr lang="ko-KR" altLang="en-US" sz="1400" dirty="0"/>
              <a:t>.</a:t>
            </a:r>
          </a:p>
          <a:p>
            <a:endParaRPr lang="ko-KR" altLang="en-US" sz="1400" dirty="0"/>
          </a:p>
          <a:p>
            <a:r>
              <a:rPr lang="ko-KR" altLang="en-US" sz="1400" dirty="0"/>
              <a:t>D:\myVE&gt;</a:t>
            </a:r>
            <a:r>
              <a:rPr lang="ko-KR" altLang="en-US" dirty="0">
                <a:solidFill>
                  <a:srgbClr val="0000FF"/>
                </a:solidFill>
              </a:rPr>
              <a:t>nb\scripts\activate</a:t>
            </a:r>
          </a:p>
          <a:p>
            <a:endParaRPr lang="ko-KR" altLang="en-US" sz="1400" dirty="0"/>
          </a:p>
          <a:p>
            <a:r>
              <a:rPr lang="ko-KR" altLang="en-US" sz="1400" dirty="0"/>
              <a:t>(</a:t>
            </a:r>
            <a:r>
              <a:rPr lang="ko-KR" altLang="en-US" sz="1400" dirty="0" err="1"/>
              <a:t>nb</a:t>
            </a:r>
            <a:r>
              <a:rPr lang="ko-KR" altLang="en-US" sz="1400" dirty="0"/>
              <a:t>) D:\myVE</a:t>
            </a:r>
            <a:r>
              <a:rPr lang="ko-KR" altLang="en-US" sz="1400" dirty="0" smtClean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892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1: </a:t>
            </a:r>
            <a:r>
              <a:rPr lang="ko-KR" altLang="en-US" dirty="0" smtClean="0"/>
              <a:t>노트북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9183" y="1267150"/>
            <a:ext cx="835963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(</a:t>
            </a:r>
            <a:r>
              <a:rPr lang="ko-KR" altLang="en-US" sz="1200" dirty="0" err="1"/>
              <a:t>nb</a:t>
            </a:r>
            <a:r>
              <a:rPr lang="ko-KR" altLang="en-US" sz="1200" dirty="0"/>
              <a:t>) D:\myVE&gt;</a:t>
            </a:r>
            <a:r>
              <a:rPr lang="ko-KR" altLang="en-US" dirty="0">
                <a:solidFill>
                  <a:srgbClr val="0000FF"/>
                </a:solidFill>
              </a:rPr>
              <a:t>pip </a:t>
            </a:r>
            <a:r>
              <a:rPr lang="ko-KR" altLang="en-US" dirty="0" err="1">
                <a:solidFill>
                  <a:srgbClr val="0000FF"/>
                </a:solidFill>
              </a:rPr>
              <a:t>install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notebook</a:t>
            </a:r>
            <a:endParaRPr lang="ko-KR" altLang="en-US" dirty="0">
              <a:solidFill>
                <a:srgbClr val="0000FF"/>
              </a:solidFill>
            </a:endParaRPr>
          </a:p>
          <a:p>
            <a:r>
              <a:rPr lang="ko-KR" altLang="en-US" sz="1200" dirty="0" err="1"/>
              <a:t>Collecting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notebook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Downloading</a:t>
            </a:r>
            <a:r>
              <a:rPr lang="ko-KR" altLang="en-US" sz="1200" dirty="0"/>
              <a:t> notebook-6.0.3-py3-none-any.whl (9.7 MB)</a:t>
            </a:r>
          </a:p>
          <a:p>
            <a:r>
              <a:rPr lang="ko-KR" altLang="en-US" sz="1200" dirty="0"/>
              <a:t>     |████████████████████████████████| 9.7 MB 504 </a:t>
            </a:r>
            <a:r>
              <a:rPr lang="ko-KR" altLang="en-US" sz="1200" dirty="0" err="1"/>
              <a:t>kB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</a:t>
            </a:r>
            <a:endParaRPr lang="ko-KR" altLang="en-US" sz="1200" dirty="0"/>
          </a:p>
          <a:p>
            <a:r>
              <a:rPr lang="ko-KR" altLang="en-US" sz="1200" dirty="0" err="1"/>
              <a:t>Collecting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terminado</a:t>
            </a:r>
            <a:r>
              <a:rPr lang="ko-KR" altLang="en-US" sz="1200" dirty="0"/>
              <a:t>&gt;=0.8.1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Downloading</a:t>
            </a:r>
            <a:r>
              <a:rPr lang="ko-KR" altLang="en-US" sz="1200" dirty="0"/>
              <a:t> terminado-0.8.3-py2.py3-none-any.whl (33 </a:t>
            </a:r>
            <a:r>
              <a:rPr lang="ko-KR" altLang="en-US" sz="1200" dirty="0" err="1"/>
              <a:t>kB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 err="1"/>
              <a:t>Collecting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traitlets</a:t>
            </a:r>
            <a:r>
              <a:rPr lang="ko-KR" altLang="en-US" sz="1200" dirty="0"/>
              <a:t>&gt;=4.2.1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Downloading</a:t>
            </a:r>
            <a:r>
              <a:rPr lang="ko-KR" altLang="en-US" sz="1200" dirty="0"/>
              <a:t> traitlets-4.3.3-py2.py3-none-any.whl (75 </a:t>
            </a:r>
            <a:r>
              <a:rPr lang="ko-KR" altLang="en-US" sz="1200" dirty="0" err="1"/>
              <a:t>kB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  |████████████████████████████████| 75 </a:t>
            </a:r>
            <a:r>
              <a:rPr lang="ko-KR" altLang="en-US" sz="1200" dirty="0" err="1"/>
              <a:t>kB</a:t>
            </a:r>
            <a:r>
              <a:rPr lang="ko-KR" altLang="en-US" sz="1200" dirty="0"/>
              <a:t> ...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…</a:t>
            </a:r>
          </a:p>
          <a:p>
            <a:endParaRPr lang="en-US" altLang="ko-KR" sz="1200" dirty="0"/>
          </a:p>
          <a:p>
            <a:r>
              <a:rPr lang="ko-KR" altLang="en-US" sz="1200" dirty="0" err="1" smtClean="0"/>
              <a:t>Successfully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built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prometheus-client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pandocfilters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pyrsistent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backcall</a:t>
            </a:r>
            <a:endParaRPr lang="ko-KR" altLang="en-US" sz="1200" dirty="0"/>
          </a:p>
          <a:p>
            <a:r>
              <a:rPr lang="ko-KR" altLang="en-US" sz="1200" dirty="0" err="1"/>
              <a:t>Installing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collected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packages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pywinpty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tornado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terminado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decorator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ipython-genutils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six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traitlets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pyzmq</a:t>
            </a:r>
            <a:r>
              <a:rPr lang="ko-KR" altLang="en-US" sz="1200" dirty="0"/>
              <a:t>, pywin32, </a:t>
            </a:r>
            <a:r>
              <a:rPr lang="ko-KR" altLang="en-US" sz="1200" dirty="0" err="1"/>
              <a:t>jupyter-core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python-dateutil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jupyter-client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MarkupSafe</a:t>
            </a:r>
            <a:r>
              <a:rPr lang="ko-KR" altLang="en-US" sz="1200" dirty="0"/>
              <a:t>, jinja2, </a:t>
            </a:r>
            <a:r>
              <a:rPr lang="ko-KR" altLang="en-US" sz="1200" dirty="0" err="1"/>
              <a:t>more-itertools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zipp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importlib-metadata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pyrsistent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attrs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jsonschema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nbformat</a:t>
            </a:r>
            <a:r>
              <a:rPr lang="ko-KR" altLang="en-US" sz="1200" dirty="0"/>
              <a:t>, Send2Trash, </a:t>
            </a:r>
            <a:r>
              <a:rPr lang="ko-KR" altLang="en-US" sz="1200" dirty="0" err="1"/>
              <a:t>pygments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parso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jedi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backcall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colorama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wcwidth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prompt-toolkit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pickleshare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ipython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ipykernel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pandocfilters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testpath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entrypoints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mistune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defusedxml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webencodings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bleach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nbconvert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prometheus-client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notebook</a:t>
            </a:r>
            <a:endParaRPr lang="ko-KR" altLang="en-US" sz="1200" dirty="0"/>
          </a:p>
          <a:p>
            <a:r>
              <a:rPr lang="ko-KR" altLang="en-US" sz="1200" dirty="0" err="1"/>
              <a:t>Successfully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installed</a:t>
            </a:r>
            <a:r>
              <a:rPr lang="ko-KR" altLang="en-US" sz="1200" dirty="0"/>
              <a:t> MarkupSafe-1.1.1 Send2Trash-1.5.0 attrs-19.3.0 backcall-0.1.0 bleach-3.1.0 colorama-0.4.3 decorator-4.4.1 defusedxml-0.6.0 entrypoints-0.3 importlib-metadata-1.4.0 ipykernel-5.1.3 ipython-7.11.1 ipython-genutils-0.2.0 jedi-0.15.2 jinja2-2.10.3 jsonschema-3.2.0 jupyter-client-5.3.4 jupyter-core-4.6.1 mistune-0.8.4 more-itertools-8.1.0 nbconvert-5.6.1 nbformat-5.0.4 notebook-6.0.3 pandocfilters-1.4.2 parso-0.5.2 pickleshare-0.7.5 prometheus-client-0.7.1 prompt-toolkit-3.0.2 pygments-2.5.2 pyrsistent-0.15.7 python-dateutil-2.8.1 pywin32-227 pywinpty-0.5.7 pyzmq-18.1.1 six-1.14.0 terminado-0.8.3 testpath-0.4.4 tornado-6.0.3 traitlets-4.3.3 wcwidth-0.1.8 webencodings-0.5.1 zipp-2.0.1</a:t>
            </a:r>
          </a:p>
          <a:p>
            <a:endParaRPr lang="ko-KR" altLang="en-US" sz="1200" dirty="0"/>
          </a:p>
          <a:p>
            <a:r>
              <a:rPr lang="ko-KR" altLang="en-US" sz="1200" dirty="0"/>
              <a:t>(</a:t>
            </a:r>
            <a:r>
              <a:rPr lang="ko-KR" altLang="en-US" sz="1200" dirty="0" err="1"/>
              <a:t>nb</a:t>
            </a:r>
            <a:r>
              <a:rPr lang="ko-KR" altLang="en-US" sz="1200" dirty="0"/>
              <a:t>) D:\myVE&gt;</a:t>
            </a:r>
          </a:p>
        </p:txBody>
      </p:sp>
    </p:spTree>
    <p:extLst>
      <p:ext uri="{BB962C8B-B14F-4D97-AF65-F5344CB8AC3E}">
        <p14:creationId xmlns:p14="http://schemas.microsoft.com/office/powerpoint/2010/main" val="22558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1: </a:t>
            </a:r>
            <a:r>
              <a:rPr lang="ko-KR" altLang="en-US" dirty="0" smtClean="0"/>
              <a:t>노트북 실행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3073" y="1193960"/>
            <a:ext cx="865785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(</a:t>
            </a:r>
            <a:r>
              <a:rPr lang="ko-KR" altLang="en-US" sz="1400" dirty="0" err="1"/>
              <a:t>nb</a:t>
            </a:r>
            <a:r>
              <a:rPr lang="ko-KR" altLang="en-US" sz="1400" dirty="0"/>
              <a:t>) D:\myVE&gt;</a:t>
            </a:r>
            <a:r>
              <a:rPr lang="ko-KR" altLang="en-US" dirty="0">
                <a:solidFill>
                  <a:srgbClr val="0000FF"/>
                </a:solidFill>
              </a:rPr>
              <a:t>python -</a:t>
            </a:r>
            <a:r>
              <a:rPr lang="ko-KR" altLang="en-US" dirty="0" err="1">
                <a:solidFill>
                  <a:srgbClr val="0000FF"/>
                </a:solidFill>
              </a:rPr>
              <a:t>m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notebook</a:t>
            </a:r>
            <a:endParaRPr lang="ko-KR" altLang="en-US" dirty="0">
              <a:solidFill>
                <a:srgbClr val="0000FF"/>
              </a:solidFill>
            </a:endParaRP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02:32:12.577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 8888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already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trying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another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.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02:32:12.578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 8889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already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trying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another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.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02:32:12.592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</a:t>
            </a:r>
            <a:r>
              <a:rPr lang="ko-KR" altLang="en-US" sz="1400" dirty="0" err="1"/>
              <a:t>Serving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local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directory</a:t>
            </a:r>
            <a:r>
              <a:rPr lang="ko-KR" altLang="en-US" sz="1400" dirty="0"/>
              <a:t>: D:\myVE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02:32:12.592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Jupyter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running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02:32:12.593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http://localhost:8890/?token=93225b8c2a78a4dcfdac04c7066981153f50037ef153501c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02:32:12.594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http://127.0.0.1:8890/?token=93225b8c2a78a4dcfdac04c7066981153f50037ef153501c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02:32:12.594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-C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stop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shut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down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kernels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twice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skip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confirmation</a:t>
            </a:r>
            <a:r>
              <a:rPr lang="ko-KR" altLang="en-US" sz="1400" dirty="0"/>
              <a:t>).</a:t>
            </a:r>
          </a:p>
          <a:p>
            <a:r>
              <a:rPr lang="ko-KR" altLang="en-US" sz="1400" dirty="0"/>
              <a:t>[C 02:32:12.863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access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open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browser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file:///C:/Users/USER/AppData/Roaming/jupyter/runtime/nbserver-37316-open.html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copy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paste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one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these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URLs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http://localhost:8890/?token=93225b8c2a78a4dcfdac04c7066981153f50037ef153501c</a:t>
            </a:r>
          </a:p>
          <a:p>
            <a:r>
              <a:rPr lang="ko-KR" altLang="en-US" sz="1400" dirty="0"/>
              <a:t>   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http://127.0.0.1:8890/?token=93225b8c2a78a4dcfdac04c7066981153f50037ef153501c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11" y="3513961"/>
            <a:ext cx="3884564" cy="32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1: </a:t>
            </a:r>
            <a:r>
              <a:rPr lang="ko-KR" altLang="en-US" dirty="0" smtClean="0"/>
              <a:t>노트북 실행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7075" y="1193960"/>
            <a:ext cx="7989675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(</a:t>
            </a:r>
            <a:r>
              <a:rPr lang="ko-KR" altLang="en-US" sz="1400" dirty="0" err="1"/>
              <a:t>nb</a:t>
            </a:r>
            <a:r>
              <a:rPr lang="ko-KR" altLang="en-US" sz="1400" dirty="0"/>
              <a:t>) D:\myVE&gt;</a:t>
            </a:r>
            <a:r>
              <a:rPr lang="ko-KR" altLang="en-US" dirty="0">
                <a:solidFill>
                  <a:srgbClr val="0000FF"/>
                </a:solidFill>
              </a:rPr>
              <a:t>where </a:t>
            </a:r>
            <a:r>
              <a:rPr lang="ko-KR" altLang="en-US" dirty="0" err="1">
                <a:solidFill>
                  <a:srgbClr val="0000FF"/>
                </a:solidFill>
              </a:rPr>
              <a:t>jupyter</a:t>
            </a:r>
            <a:endParaRPr lang="ko-KR" altLang="en-US" dirty="0">
              <a:solidFill>
                <a:srgbClr val="0000FF"/>
              </a:solidFill>
            </a:endParaRPr>
          </a:p>
          <a:p>
            <a:r>
              <a:rPr lang="ko-KR" altLang="en-US" sz="1400" dirty="0"/>
              <a:t>D:\myVE\nb\Scripts\jupyter.exe</a:t>
            </a:r>
          </a:p>
          <a:p>
            <a:r>
              <a:rPr lang="ko-KR" altLang="en-US" sz="1400" dirty="0"/>
              <a:t>C:\Python\Anaconda3\Scripts\jupyter.exe</a:t>
            </a:r>
          </a:p>
          <a:p>
            <a:endParaRPr lang="ko-KR" altLang="en-US" sz="1400" dirty="0"/>
          </a:p>
          <a:p>
            <a:r>
              <a:rPr lang="ko-KR" altLang="en-US" sz="1400" dirty="0"/>
              <a:t>(</a:t>
            </a:r>
            <a:r>
              <a:rPr lang="ko-KR" altLang="en-US" sz="1400" dirty="0" err="1"/>
              <a:t>nb</a:t>
            </a:r>
            <a:r>
              <a:rPr lang="ko-KR" altLang="en-US" sz="1400" dirty="0"/>
              <a:t>) D:\myVE&gt;</a:t>
            </a:r>
            <a:r>
              <a:rPr lang="ko-KR" altLang="en-US" dirty="0">
                <a:solidFill>
                  <a:srgbClr val="0000FF"/>
                </a:solidFill>
              </a:rPr>
              <a:t>jupyter </a:t>
            </a:r>
            <a:r>
              <a:rPr lang="ko-KR" altLang="en-US" dirty="0" err="1">
                <a:solidFill>
                  <a:srgbClr val="0000FF"/>
                </a:solidFill>
              </a:rPr>
              <a:t>notebook</a:t>
            </a:r>
            <a:endParaRPr lang="ko-KR" altLang="en-US" dirty="0">
              <a:solidFill>
                <a:srgbClr val="0000FF"/>
              </a:solidFill>
            </a:endParaRP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02:35:53.067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 8888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already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trying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another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.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02:35:53.068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 8889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already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trying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another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.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02:35:53.082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</a:t>
            </a:r>
            <a:r>
              <a:rPr lang="ko-KR" altLang="en-US" sz="1400" dirty="0" err="1"/>
              <a:t>Serving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local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directory</a:t>
            </a:r>
            <a:r>
              <a:rPr lang="ko-KR" altLang="en-US" sz="1400" dirty="0"/>
              <a:t>: D:\myVE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02:35:53.082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Jupyter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running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02:35:53.083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http://localhost:8890/?token=895033935356286183896d54608dad817df794aeb6a1d045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02:35:53.084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http://127.0.0.1:8890/?token=895033935356286183896d54608dad817df794aeb6a1d045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02:35:53.084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-C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stop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shut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down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kernels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twice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skip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confirmation</a:t>
            </a:r>
            <a:r>
              <a:rPr lang="ko-KR" altLang="en-US" sz="1400" dirty="0"/>
              <a:t>).</a:t>
            </a:r>
          </a:p>
          <a:p>
            <a:r>
              <a:rPr lang="ko-KR" altLang="en-US" sz="1400" dirty="0"/>
              <a:t>[C 02:35:53.331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access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open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browser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file:///C:/Users/USER/AppData/Roaming/jupyter/runtime/nbserver-45832-open.html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copy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paste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one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these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URLs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http://localhost:8890/?token=895033935356286183896d54608dad817df794aeb6a1d045</a:t>
            </a:r>
          </a:p>
          <a:p>
            <a:r>
              <a:rPr lang="ko-KR" altLang="en-US" sz="1400" dirty="0"/>
              <a:t>   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http://127.0.0.1:8890/?token=895033935356286183896d54608dad817df794aeb6a1d045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01" y="3634498"/>
            <a:ext cx="3635692" cy="301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2: </a:t>
            </a:r>
            <a:r>
              <a:rPr lang="ko-KR" altLang="en-US" dirty="0" err="1" smtClean="0"/>
              <a:t>가상환경을</a:t>
            </a:r>
            <a:r>
              <a:rPr lang="ko-KR" altLang="en-US" dirty="0" smtClean="0"/>
              <a:t> 만들어 노트북 설치 후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venv</a:t>
            </a:r>
            <a:r>
              <a:rPr lang="ko-KR" altLang="en-US" dirty="0" smtClean="0"/>
              <a:t>로 가상환경 </a:t>
            </a:r>
            <a:r>
              <a:rPr lang="en-US" altLang="ko-KR" dirty="0" err="1" smtClean="0"/>
              <a:t>nblab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14400" y="1830719"/>
            <a:ext cx="647223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Microsoft Windows [</a:t>
            </a:r>
            <a:r>
              <a:rPr lang="ko-KR" altLang="en-US" sz="1400" dirty="0" err="1"/>
              <a:t>Version</a:t>
            </a:r>
            <a:r>
              <a:rPr lang="ko-KR" altLang="en-US" sz="1400" dirty="0"/>
              <a:t> 10.0.18362.592]</a:t>
            </a:r>
          </a:p>
          <a:p>
            <a:r>
              <a:rPr lang="ko-KR" altLang="en-US" sz="1400" dirty="0"/>
              <a:t>(c) 2019 Microsoft Corporation. All </a:t>
            </a:r>
            <a:r>
              <a:rPr lang="ko-KR" altLang="en-US" sz="1400" dirty="0" err="1"/>
              <a:t>rights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reserved</a:t>
            </a:r>
            <a:r>
              <a:rPr lang="ko-KR" altLang="en-US" sz="1400" dirty="0"/>
              <a:t>.</a:t>
            </a:r>
          </a:p>
          <a:p>
            <a:endParaRPr lang="ko-KR" altLang="en-US" sz="1400" dirty="0"/>
          </a:p>
          <a:p>
            <a:r>
              <a:rPr lang="ko-KR" altLang="en-US" sz="1400" dirty="0"/>
              <a:t>D:\</a:t>
            </a:r>
            <a:r>
              <a:rPr lang="ko-KR" altLang="en-US" sz="1400" dirty="0" smtClean="0"/>
              <a:t>myVE&gt;</a:t>
            </a:r>
            <a:r>
              <a:rPr lang="en-US" altLang="ko-KR" sz="2000" dirty="0" smtClean="0">
                <a:solidFill>
                  <a:srgbClr val="0000FF"/>
                </a:solidFill>
              </a:rPr>
              <a:t>python –m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venv</a:t>
            </a:r>
            <a:r>
              <a:rPr lang="en-US" altLang="ko-KR" sz="2000" dirty="0" smtClean="0">
                <a:solidFill>
                  <a:srgbClr val="0000FF"/>
                </a:solidFill>
              </a:rPr>
              <a:t> </a:t>
            </a:r>
            <a:r>
              <a:rPr lang="ko-KR" altLang="en-US" sz="2000" dirty="0" err="1" smtClean="0">
                <a:solidFill>
                  <a:srgbClr val="0000FF"/>
                </a:solidFill>
              </a:rPr>
              <a:t>nb</a:t>
            </a:r>
            <a:r>
              <a:rPr lang="en-US" altLang="ko-KR" sz="2000" dirty="0" smtClean="0">
                <a:solidFill>
                  <a:srgbClr val="0000FF"/>
                </a:solidFill>
              </a:rPr>
              <a:t>lab</a:t>
            </a:r>
            <a:endParaRPr lang="ko-KR" altLang="en-US" sz="2000" dirty="0">
              <a:solidFill>
                <a:srgbClr val="0000FF"/>
              </a:solidFill>
            </a:endParaRPr>
          </a:p>
          <a:p>
            <a:endParaRPr lang="ko-KR" altLang="en-US" sz="1400" dirty="0"/>
          </a:p>
          <a:p>
            <a:r>
              <a:rPr lang="ko-KR" altLang="en-US" sz="1400" dirty="0"/>
              <a:t>D:\</a:t>
            </a:r>
            <a:r>
              <a:rPr lang="ko-KR" altLang="en-US" sz="1400" dirty="0" smtClean="0"/>
              <a:t>myVE&gt;</a:t>
            </a:r>
            <a:r>
              <a:rPr lang="ko-KR" altLang="en-US" sz="2000" dirty="0" smtClean="0">
                <a:solidFill>
                  <a:srgbClr val="0000FF"/>
                </a:solidFill>
              </a:rPr>
              <a:t>nb</a:t>
            </a:r>
            <a:r>
              <a:rPr lang="en-US" altLang="ko-KR" sz="2000" dirty="0" smtClean="0">
                <a:solidFill>
                  <a:srgbClr val="0000FF"/>
                </a:solidFill>
              </a:rPr>
              <a:t>lab</a:t>
            </a:r>
            <a:r>
              <a:rPr lang="ko-KR" altLang="en-US" sz="2000" dirty="0" smtClean="0">
                <a:solidFill>
                  <a:srgbClr val="0000FF"/>
                </a:solidFill>
              </a:rPr>
              <a:t>\</a:t>
            </a:r>
            <a:r>
              <a:rPr lang="ko-KR" altLang="en-US" sz="2000" dirty="0" err="1" smtClean="0">
                <a:solidFill>
                  <a:srgbClr val="0000FF"/>
                </a:solidFill>
              </a:rPr>
              <a:t>scripts</a:t>
            </a:r>
            <a:r>
              <a:rPr lang="ko-KR" altLang="en-US" sz="2000" dirty="0" smtClean="0">
                <a:solidFill>
                  <a:srgbClr val="0000FF"/>
                </a:solidFill>
              </a:rPr>
              <a:t>\</a:t>
            </a:r>
            <a:r>
              <a:rPr lang="ko-KR" altLang="en-US" sz="2000" dirty="0" err="1" smtClean="0">
                <a:solidFill>
                  <a:srgbClr val="0000FF"/>
                </a:solidFill>
              </a:rPr>
              <a:t>activate</a:t>
            </a:r>
            <a:endParaRPr lang="ko-KR" altLang="en-US" sz="2000" dirty="0">
              <a:solidFill>
                <a:srgbClr val="0000FF"/>
              </a:solidFill>
            </a:endParaRPr>
          </a:p>
          <a:p>
            <a:endParaRPr lang="ko-KR" altLang="en-US" sz="1400" dirty="0"/>
          </a:p>
          <a:p>
            <a:r>
              <a:rPr lang="ko-KR" altLang="en-US" sz="1400" dirty="0"/>
              <a:t>(</a:t>
            </a:r>
            <a:r>
              <a:rPr lang="ko-KR" altLang="en-US" sz="1400" dirty="0" err="1" smtClean="0"/>
              <a:t>nb</a:t>
            </a:r>
            <a:r>
              <a:rPr lang="en-US" altLang="ko-KR" sz="1400" dirty="0" smtClean="0"/>
              <a:t>lab</a:t>
            </a:r>
            <a:r>
              <a:rPr lang="ko-KR" altLang="en-US" sz="1400" dirty="0" smtClean="0"/>
              <a:t>) </a:t>
            </a:r>
            <a:r>
              <a:rPr lang="ko-KR" altLang="en-US" sz="1400" dirty="0"/>
              <a:t>D:\myVE</a:t>
            </a:r>
            <a:r>
              <a:rPr lang="ko-KR" altLang="en-US" sz="1400" dirty="0" smtClean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34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2: </a:t>
            </a:r>
            <a:r>
              <a:rPr lang="ko-KR" altLang="en-US" dirty="0" smtClean="0"/>
              <a:t>노트북 설치 </a:t>
            </a:r>
            <a:r>
              <a:rPr lang="en-US" altLang="ko-KR" dirty="0" err="1" smtClean="0"/>
              <a:t>jupyter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8631" y="856357"/>
            <a:ext cx="833392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800" dirty="0"/>
          </a:p>
          <a:p>
            <a:r>
              <a:rPr lang="ko-KR" altLang="en-US" sz="800" dirty="0"/>
              <a:t>(</a:t>
            </a:r>
            <a:r>
              <a:rPr lang="ko-KR" altLang="en-US" sz="800" dirty="0" err="1"/>
              <a:t>nblab</a:t>
            </a:r>
            <a:r>
              <a:rPr lang="ko-KR" altLang="en-US" sz="800" dirty="0"/>
              <a:t>) D:\myVE&gt;</a:t>
            </a:r>
            <a:r>
              <a:rPr lang="ko-KR" altLang="en-US" sz="1200" dirty="0">
                <a:solidFill>
                  <a:srgbClr val="0000FF"/>
                </a:solidFill>
              </a:rPr>
              <a:t>pip </a:t>
            </a:r>
            <a:r>
              <a:rPr lang="ko-KR" altLang="en-US" sz="1200" dirty="0" err="1">
                <a:solidFill>
                  <a:srgbClr val="0000FF"/>
                </a:solidFill>
              </a:rPr>
              <a:t>list</a:t>
            </a:r>
            <a:endParaRPr lang="ko-KR" altLang="en-US" sz="1200" dirty="0">
              <a:solidFill>
                <a:srgbClr val="0000FF"/>
              </a:solidFill>
            </a:endParaRPr>
          </a:p>
          <a:p>
            <a:r>
              <a:rPr lang="ko-KR" altLang="en-US" sz="800" dirty="0" err="1"/>
              <a:t>Package</a:t>
            </a:r>
            <a:r>
              <a:rPr lang="ko-KR" altLang="en-US" sz="800" dirty="0"/>
              <a:t>    </a:t>
            </a:r>
            <a:r>
              <a:rPr lang="ko-KR" altLang="en-US" sz="800" dirty="0" err="1"/>
              <a:t>Version</a:t>
            </a:r>
            <a:endParaRPr lang="ko-KR" altLang="en-US" sz="800" dirty="0"/>
          </a:p>
          <a:p>
            <a:r>
              <a:rPr lang="ko-KR" altLang="en-US" sz="800" dirty="0"/>
              <a:t>---------- -------</a:t>
            </a:r>
          </a:p>
          <a:p>
            <a:r>
              <a:rPr lang="ko-KR" altLang="en-US" sz="800" dirty="0" err="1"/>
              <a:t>pip</a:t>
            </a:r>
            <a:r>
              <a:rPr lang="ko-KR" altLang="en-US" sz="800" dirty="0"/>
              <a:t>        10.0.1</a:t>
            </a:r>
          </a:p>
          <a:p>
            <a:r>
              <a:rPr lang="ko-KR" altLang="en-US" sz="800" dirty="0" err="1"/>
              <a:t>setuptools</a:t>
            </a:r>
            <a:r>
              <a:rPr lang="ko-KR" altLang="en-US" sz="800" dirty="0"/>
              <a:t> 39.0.1</a:t>
            </a:r>
          </a:p>
          <a:p>
            <a:r>
              <a:rPr lang="ko-KR" altLang="en-US" sz="800" dirty="0" err="1"/>
              <a:t>You</a:t>
            </a:r>
            <a:r>
              <a:rPr lang="ko-KR" altLang="en-US" sz="800" dirty="0"/>
              <a:t> </a:t>
            </a:r>
            <a:r>
              <a:rPr lang="ko-KR" altLang="en-US" sz="800" dirty="0" err="1"/>
              <a:t>are</a:t>
            </a:r>
            <a:r>
              <a:rPr lang="ko-KR" altLang="en-US" sz="800" dirty="0"/>
              <a:t> </a:t>
            </a:r>
            <a:r>
              <a:rPr lang="ko-KR" altLang="en-US" sz="800" dirty="0" err="1"/>
              <a:t>using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pip</a:t>
            </a:r>
            <a:r>
              <a:rPr lang="ko-KR" altLang="en-US" sz="800" dirty="0"/>
              <a:t> </a:t>
            </a:r>
            <a:r>
              <a:rPr lang="ko-KR" altLang="en-US" sz="800" dirty="0" err="1"/>
              <a:t>version</a:t>
            </a:r>
            <a:r>
              <a:rPr lang="ko-KR" altLang="en-US" sz="800" dirty="0"/>
              <a:t> 10.0.1, </a:t>
            </a:r>
            <a:r>
              <a:rPr lang="ko-KR" altLang="en-US" sz="800" dirty="0" err="1"/>
              <a:t>however</a:t>
            </a:r>
            <a:r>
              <a:rPr lang="ko-KR" altLang="en-US" sz="800" dirty="0"/>
              <a:t> </a:t>
            </a:r>
            <a:r>
              <a:rPr lang="ko-KR" altLang="en-US" sz="800" dirty="0" err="1"/>
              <a:t>version</a:t>
            </a:r>
            <a:r>
              <a:rPr lang="ko-KR" altLang="en-US" sz="800" dirty="0"/>
              <a:t> 20.0.1 </a:t>
            </a:r>
            <a:r>
              <a:rPr lang="ko-KR" altLang="en-US" sz="800" dirty="0" err="1"/>
              <a:t>is</a:t>
            </a:r>
            <a:r>
              <a:rPr lang="ko-KR" altLang="en-US" sz="800" dirty="0"/>
              <a:t> </a:t>
            </a:r>
            <a:r>
              <a:rPr lang="ko-KR" altLang="en-US" sz="800" dirty="0" err="1"/>
              <a:t>available</a:t>
            </a:r>
            <a:r>
              <a:rPr lang="ko-KR" altLang="en-US" sz="800" dirty="0"/>
              <a:t>.</a:t>
            </a:r>
          </a:p>
          <a:p>
            <a:r>
              <a:rPr lang="ko-KR" altLang="en-US" sz="800" dirty="0" err="1"/>
              <a:t>You</a:t>
            </a:r>
            <a:r>
              <a:rPr lang="ko-KR" altLang="en-US" sz="800" dirty="0"/>
              <a:t> </a:t>
            </a:r>
            <a:r>
              <a:rPr lang="ko-KR" altLang="en-US" sz="800" dirty="0" err="1"/>
              <a:t>should</a:t>
            </a:r>
            <a:r>
              <a:rPr lang="ko-KR" altLang="en-US" sz="800" dirty="0"/>
              <a:t> </a:t>
            </a:r>
            <a:r>
              <a:rPr lang="ko-KR" altLang="en-US" sz="800" dirty="0" err="1"/>
              <a:t>consider</a:t>
            </a:r>
            <a:r>
              <a:rPr lang="ko-KR" altLang="en-US" sz="800" dirty="0"/>
              <a:t> </a:t>
            </a:r>
            <a:r>
              <a:rPr lang="ko-KR" altLang="en-US" sz="800" dirty="0" err="1"/>
              <a:t>upgrading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via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'</a:t>
            </a:r>
            <a:r>
              <a:rPr lang="ko-KR" altLang="en-US" sz="800" dirty="0" err="1"/>
              <a:t>python</a:t>
            </a:r>
            <a:r>
              <a:rPr lang="ko-KR" altLang="en-US" sz="800" dirty="0"/>
              <a:t> -</a:t>
            </a:r>
            <a:r>
              <a:rPr lang="ko-KR" altLang="en-US" sz="800" dirty="0" err="1"/>
              <a:t>m</a:t>
            </a:r>
            <a:r>
              <a:rPr lang="ko-KR" altLang="en-US" sz="800" dirty="0"/>
              <a:t> </a:t>
            </a:r>
            <a:r>
              <a:rPr lang="ko-KR" altLang="en-US" sz="800" dirty="0" err="1"/>
              <a:t>pip</a:t>
            </a:r>
            <a:r>
              <a:rPr lang="ko-KR" altLang="en-US" sz="800" dirty="0"/>
              <a:t> </a:t>
            </a:r>
            <a:r>
              <a:rPr lang="ko-KR" altLang="en-US" sz="800" dirty="0" err="1"/>
              <a:t>install</a:t>
            </a:r>
            <a:r>
              <a:rPr lang="ko-KR" altLang="en-US" sz="800" dirty="0"/>
              <a:t> --</a:t>
            </a:r>
            <a:r>
              <a:rPr lang="ko-KR" altLang="en-US" sz="800" dirty="0" err="1"/>
              <a:t>upgrade</a:t>
            </a:r>
            <a:r>
              <a:rPr lang="ko-KR" altLang="en-US" sz="800" dirty="0"/>
              <a:t> </a:t>
            </a:r>
            <a:r>
              <a:rPr lang="ko-KR" altLang="en-US" sz="800" dirty="0" err="1"/>
              <a:t>pip</a:t>
            </a:r>
            <a:r>
              <a:rPr lang="ko-KR" altLang="en-US" sz="800" dirty="0"/>
              <a:t>' </a:t>
            </a:r>
            <a:r>
              <a:rPr lang="ko-KR" altLang="en-US" sz="800" dirty="0" err="1"/>
              <a:t>command</a:t>
            </a:r>
            <a:r>
              <a:rPr lang="ko-KR" altLang="en-US" sz="800" dirty="0"/>
              <a:t>.</a:t>
            </a:r>
          </a:p>
          <a:p>
            <a:endParaRPr lang="ko-KR" altLang="en-US" sz="800" dirty="0"/>
          </a:p>
          <a:p>
            <a:r>
              <a:rPr lang="ko-KR" altLang="en-US" sz="800" dirty="0" smtClean="0"/>
              <a:t>(</a:t>
            </a:r>
            <a:r>
              <a:rPr lang="ko-KR" altLang="en-US" sz="800" dirty="0" err="1"/>
              <a:t>nblab</a:t>
            </a:r>
            <a:r>
              <a:rPr lang="ko-KR" altLang="en-US" sz="800" dirty="0"/>
              <a:t>) D:\myVE&gt;</a:t>
            </a:r>
            <a:r>
              <a:rPr lang="ko-KR" altLang="en-US" sz="1200" dirty="0">
                <a:solidFill>
                  <a:srgbClr val="0000FF"/>
                </a:solidFill>
              </a:rPr>
              <a:t>python -</a:t>
            </a:r>
            <a:r>
              <a:rPr lang="ko-KR" altLang="en-US" sz="1200" dirty="0" err="1">
                <a:solidFill>
                  <a:srgbClr val="0000FF"/>
                </a:solidFill>
              </a:rPr>
              <a:t>m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</a:rPr>
              <a:t>pip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</a:rPr>
              <a:t>install</a:t>
            </a:r>
            <a:r>
              <a:rPr lang="ko-KR" altLang="en-US" sz="1200" dirty="0">
                <a:solidFill>
                  <a:srgbClr val="0000FF"/>
                </a:solidFill>
              </a:rPr>
              <a:t> --</a:t>
            </a:r>
            <a:r>
              <a:rPr lang="ko-KR" altLang="en-US" sz="1200" dirty="0" err="1">
                <a:solidFill>
                  <a:srgbClr val="0000FF"/>
                </a:solidFill>
              </a:rPr>
              <a:t>upgrade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</a:rPr>
              <a:t>pip</a:t>
            </a:r>
            <a:endParaRPr lang="ko-KR" altLang="en-US" sz="1200" dirty="0">
              <a:solidFill>
                <a:srgbClr val="0000FF"/>
              </a:solidFill>
            </a:endParaRPr>
          </a:p>
          <a:p>
            <a:r>
              <a:rPr lang="ko-KR" altLang="en-US" sz="800" dirty="0" err="1"/>
              <a:t>Collecting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pip</a:t>
            </a:r>
            <a:endParaRPr lang="ko-KR" altLang="en-US" sz="800" dirty="0"/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Using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cached</a:t>
            </a:r>
            <a:r>
              <a:rPr lang="ko-KR" altLang="en-US" sz="800" dirty="0"/>
              <a:t> https://files.pythonhosted.org/packages/57/36/67f809c135c17ec9b8276466cc57f35b98c240f55c780689ea29fa32f512/pip-20.0.1-py2.py3-none-any.whl</a:t>
            </a:r>
          </a:p>
          <a:p>
            <a:r>
              <a:rPr lang="ko-KR" altLang="en-US" sz="800" dirty="0" err="1"/>
              <a:t>Installing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collected</a:t>
            </a:r>
            <a:r>
              <a:rPr lang="ko-KR" altLang="en-US" sz="800" dirty="0"/>
              <a:t> </a:t>
            </a:r>
            <a:r>
              <a:rPr lang="ko-KR" altLang="en-US" sz="800" dirty="0" err="1"/>
              <a:t>packages</a:t>
            </a:r>
            <a:r>
              <a:rPr lang="ko-KR" altLang="en-US" sz="800" dirty="0"/>
              <a:t>: </a:t>
            </a:r>
            <a:r>
              <a:rPr lang="ko-KR" altLang="en-US" sz="800" dirty="0" err="1"/>
              <a:t>pip</a:t>
            </a:r>
            <a:endParaRPr lang="ko-KR" altLang="en-US" sz="800" dirty="0"/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Found</a:t>
            </a:r>
            <a:r>
              <a:rPr lang="ko-KR" altLang="en-US" sz="800" dirty="0"/>
              <a:t> </a:t>
            </a:r>
            <a:r>
              <a:rPr lang="ko-KR" altLang="en-US" sz="800" dirty="0" err="1"/>
              <a:t>existing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installation</a:t>
            </a:r>
            <a:r>
              <a:rPr lang="ko-KR" altLang="en-US" sz="800" dirty="0"/>
              <a:t>: </a:t>
            </a:r>
            <a:r>
              <a:rPr lang="ko-KR" altLang="en-US" sz="800" dirty="0" err="1"/>
              <a:t>pip</a:t>
            </a:r>
            <a:r>
              <a:rPr lang="ko-KR" altLang="en-US" sz="800" dirty="0"/>
              <a:t> 10.0.1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Uninstalling</a:t>
            </a:r>
            <a:r>
              <a:rPr lang="ko-KR" altLang="en-US" sz="800" dirty="0"/>
              <a:t> pip-10.0.1:</a:t>
            </a:r>
          </a:p>
          <a:p>
            <a:r>
              <a:rPr lang="ko-KR" altLang="en-US" sz="800" dirty="0"/>
              <a:t>      </a:t>
            </a:r>
            <a:r>
              <a:rPr lang="ko-KR" altLang="en-US" sz="800" dirty="0" err="1"/>
              <a:t>Successfully</a:t>
            </a:r>
            <a:r>
              <a:rPr lang="ko-KR" altLang="en-US" sz="800" dirty="0"/>
              <a:t> </a:t>
            </a:r>
            <a:r>
              <a:rPr lang="ko-KR" altLang="en-US" sz="800" dirty="0" err="1"/>
              <a:t>uninstalled</a:t>
            </a:r>
            <a:r>
              <a:rPr lang="ko-KR" altLang="en-US" sz="800" dirty="0"/>
              <a:t> pip-10.0.1</a:t>
            </a:r>
          </a:p>
          <a:p>
            <a:r>
              <a:rPr lang="ko-KR" altLang="en-US" sz="800" dirty="0" err="1"/>
              <a:t>Successfully</a:t>
            </a:r>
            <a:r>
              <a:rPr lang="ko-KR" altLang="en-US" sz="800" dirty="0"/>
              <a:t> </a:t>
            </a:r>
            <a:r>
              <a:rPr lang="ko-KR" altLang="en-US" sz="800" dirty="0" err="1"/>
              <a:t>installed</a:t>
            </a:r>
            <a:r>
              <a:rPr lang="ko-KR" altLang="en-US" sz="800" dirty="0"/>
              <a:t> pip-20.0.1</a:t>
            </a:r>
          </a:p>
          <a:p>
            <a:endParaRPr lang="ko-KR" altLang="en-US" sz="800" dirty="0"/>
          </a:p>
          <a:p>
            <a:r>
              <a:rPr lang="ko-KR" altLang="en-US" sz="800" dirty="0"/>
              <a:t>(</a:t>
            </a:r>
            <a:r>
              <a:rPr lang="ko-KR" altLang="en-US" sz="800" dirty="0" err="1"/>
              <a:t>nblab</a:t>
            </a:r>
            <a:r>
              <a:rPr lang="ko-KR" altLang="en-US" sz="800" dirty="0"/>
              <a:t>) D:\myVE&gt;pip </a:t>
            </a:r>
            <a:r>
              <a:rPr lang="ko-KR" altLang="en-US" sz="800" dirty="0" err="1"/>
              <a:t>list</a:t>
            </a:r>
            <a:endParaRPr lang="ko-KR" altLang="en-US" sz="800" dirty="0"/>
          </a:p>
          <a:p>
            <a:r>
              <a:rPr lang="ko-KR" altLang="en-US" sz="800" dirty="0" err="1"/>
              <a:t>Package</a:t>
            </a:r>
            <a:r>
              <a:rPr lang="ko-KR" altLang="en-US" sz="800" dirty="0"/>
              <a:t>    </a:t>
            </a:r>
            <a:r>
              <a:rPr lang="ko-KR" altLang="en-US" sz="800" dirty="0" err="1"/>
              <a:t>Version</a:t>
            </a:r>
            <a:endParaRPr lang="ko-KR" altLang="en-US" sz="800" dirty="0"/>
          </a:p>
          <a:p>
            <a:r>
              <a:rPr lang="ko-KR" altLang="en-US" sz="800" dirty="0"/>
              <a:t>---------- -------</a:t>
            </a:r>
          </a:p>
          <a:p>
            <a:r>
              <a:rPr lang="ko-KR" altLang="en-US" sz="800" dirty="0" err="1"/>
              <a:t>pip</a:t>
            </a:r>
            <a:r>
              <a:rPr lang="ko-KR" altLang="en-US" sz="800" dirty="0"/>
              <a:t>        20.0.1</a:t>
            </a:r>
          </a:p>
          <a:p>
            <a:r>
              <a:rPr lang="ko-KR" altLang="en-US" sz="800" dirty="0" err="1"/>
              <a:t>setuptools</a:t>
            </a:r>
            <a:r>
              <a:rPr lang="ko-KR" altLang="en-US" sz="800" dirty="0"/>
              <a:t> 39.0.1</a:t>
            </a:r>
          </a:p>
          <a:p>
            <a:endParaRPr lang="ko-KR" altLang="en-US" sz="800" dirty="0"/>
          </a:p>
          <a:p>
            <a:r>
              <a:rPr lang="ko-KR" altLang="en-US" sz="800" dirty="0"/>
              <a:t>(</a:t>
            </a:r>
            <a:r>
              <a:rPr lang="ko-KR" altLang="en-US" sz="800" dirty="0" err="1"/>
              <a:t>nblab</a:t>
            </a:r>
            <a:r>
              <a:rPr lang="ko-KR" altLang="en-US" sz="800" dirty="0"/>
              <a:t>) D:\myVE&gt;</a:t>
            </a:r>
            <a:r>
              <a:rPr lang="ko-KR" altLang="en-US" sz="1200" dirty="0">
                <a:solidFill>
                  <a:srgbClr val="0000FF"/>
                </a:solidFill>
              </a:rPr>
              <a:t>pip </a:t>
            </a:r>
            <a:r>
              <a:rPr lang="ko-KR" altLang="en-US" sz="1200" dirty="0" err="1">
                <a:solidFill>
                  <a:srgbClr val="0000FF"/>
                </a:solidFill>
              </a:rPr>
              <a:t>install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</a:rPr>
              <a:t>jupyter</a:t>
            </a:r>
            <a:endParaRPr lang="ko-KR" altLang="en-US" sz="1200" dirty="0">
              <a:solidFill>
                <a:srgbClr val="0000FF"/>
              </a:solidFill>
            </a:endParaRPr>
          </a:p>
          <a:p>
            <a:r>
              <a:rPr lang="ko-KR" altLang="en-US" sz="800" dirty="0" err="1"/>
              <a:t>Collecting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jupyter</a:t>
            </a:r>
            <a:endParaRPr lang="ko-KR" altLang="en-US" sz="800" dirty="0"/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Downloading</a:t>
            </a:r>
            <a:r>
              <a:rPr lang="ko-KR" altLang="en-US" sz="800" dirty="0"/>
              <a:t> jupyter-1.0.0-py2.py3-none-any.whl (2.7 </a:t>
            </a:r>
            <a:r>
              <a:rPr lang="ko-KR" altLang="en-US" sz="800" dirty="0" err="1"/>
              <a:t>kB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 err="1"/>
              <a:t>Collecting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qtconsole</a:t>
            </a:r>
            <a:endParaRPr lang="ko-KR" altLang="en-US" sz="800" dirty="0"/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Downloading</a:t>
            </a:r>
            <a:r>
              <a:rPr lang="ko-KR" altLang="en-US" sz="800" dirty="0"/>
              <a:t> qtconsole-4.6.0-py2.py3-none-any.whl (121 </a:t>
            </a:r>
            <a:r>
              <a:rPr lang="ko-KR" altLang="en-US" sz="800" dirty="0" err="1"/>
              <a:t>kB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|████████████████████████████████| 121 </a:t>
            </a:r>
            <a:r>
              <a:rPr lang="ko-KR" altLang="en-US" sz="800" dirty="0" err="1"/>
              <a:t>kB</a:t>
            </a:r>
            <a:r>
              <a:rPr lang="ko-KR" altLang="en-US" sz="800" dirty="0"/>
              <a:t> 226 </a:t>
            </a:r>
            <a:r>
              <a:rPr lang="ko-KR" altLang="en-US" sz="800" dirty="0" err="1"/>
              <a:t>kB</a:t>
            </a:r>
            <a:r>
              <a:rPr lang="ko-KR" altLang="en-US" sz="800" dirty="0"/>
              <a:t>/</a:t>
            </a:r>
            <a:r>
              <a:rPr lang="ko-KR" altLang="en-US" sz="800" dirty="0" err="1"/>
              <a:t>s</a:t>
            </a:r>
            <a:endParaRPr lang="ko-KR" altLang="en-US" sz="800" dirty="0"/>
          </a:p>
          <a:p>
            <a:r>
              <a:rPr lang="ko-KR" altLang="en-US" sz="800" dirty="0" err="1"/>
              <a:t>Collecting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ipywidgets</a:t>
            </a:r>
            <a:endParaRPr lang="ko-KR" altLang="en-US" sz="800" dirty="0"/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Downloading</a:t>
            </a:r>
            <a:r>
              <a:rPr lang="ko-KR" altLang="en-US" sz="800" dirty="0"/>
              <a:t> ipywidgets-7.5.1-py2.py3-none-any.whl (121 </a:t>
            </a:r>
            <a:r>
              <a:rPr lang="ko-KR" altLang="en-US" sz="800" dirty="0" err="1"/>
              <a:t>kB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|████████████████████████████████| 121 </a:t>
            </a:r>
            <a:r>
              <a:rPr lang="ko-KR" altLang="en-US" sz="800" dirty="0" err="1"/>
              <a:t>kB</a:t>
            </a:r>
            <a:r>
              <a:rPr lang="ko-KR" altLang="en-US" sz="800" dirty="0"/>
              <a:t> ...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…</a:t>
            </a:r>
          </a:p>
          <a:p>
            <a:endParaRPr lang="ko-KR" altLang="en-US" sz="800" dirty="0"/>
          </a:p>
          <a:p>
            <a:r>
              <a:rPr lang="ko-KR" altLang="en-US" sz="800" dirty="0" err="1"/>
              <a:t>Installing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collected</a:t>
            </a:r>
            <a:r>
              <a:rPr lang="ko-KR" altLang="en-US" sz="800" dirty="0"/>
              <a:t> </a:t>
            </a:r>
            <a:r>
              <a:rPr lang="ko-KR" altLang="en-US" sz="800" dirty="0" err="1"/>
              <a:t>packages</a:t>
            </a:r>
            <a:r>
              <a:rPr lang="ko-KR" altLang="en-US" sz="800" dirty="0"/>
              <a:t>: </a:t>
            </a:r>
            <a:r>
              <a:rPr lang="ko-KR" altLang="en-US" sz="800" dirty="0" err="1"/>
              <a:t>ipython-genutils</a:t>
            </a:r>
            <a:r>
              <a:rPr lang="ko-KR" altLang="en-US" sz="800" dirty="0"/>
              <a:t>, </a:t>
            </a:r>
            <a:r>
              <a:rPr lang="ko-KR" altLang="en-US" sz="800" dirty="0" err="1"/>
              <a:t>decorator</a:t>
            </a:r>
            <a:r>
              <a:rPr lang="ko-KR" altLang="en-US" sz="800" dirty="0"/>
              <a:t>, </a:t>
            </a:r>
            <a:r>
              <a:rPr lang="ko-KR" altLang="en-US" sz="800" dirty="0" err="1"/>
              <a:t>six</a:t>
            </a:r>
            <a:r>
              <a:rPr lang="ko-KR" altLang="en-US" sz="800" dirty="0"/>
              <a:t>, </a:t>
            </a:r>
            <a:r>
              <a:rPr lang="ko-KR" altLang="en-US" sz="800" dirty="0" err="1"/>
              <a:t>traitlets</a:t>
            </a:r>
            <a:r>
              <a:rPr lang="ko-KR" altLang="en-US" sz="800" dirty="0"/>
              <a:t>, pywin32, </a:t>
            </a:r>
            <a:r>
              <a:rPr lang="ko-KR" altLang="en-US" sz="800" dirty="0" err="1"/>
              <a:t>jupyter-core</a:t>
            </a:r>
            <a:r>
              <a:rPr lang="ko-KR" altLang="en-US" sz="800" dirty="0"/>
              <a:t>, </a:t>
            </a:r>
            <a:r>
              <a:rPr lang="ko-KR" altLang="en-US" sz="800" dirty="0" err="1"/>
              <a:t>python-dateutil</a:t>
            </a:r>
            <a:r>
              <a:rPr lang="ko-KR" altLang="en-US" sz="800" dirty="0"/>
              <a:t>, </a:t>
            </a:r>
            <a:r>
              <a:rPr lang="ko-KR" altLang="en-US" sz="800" dirty="0" err="1"/>
              <a:t>pyzmq</a:t>
            </a:r>
            <a:r>
              <a:rPr lang="ko-KR" altLang="en-US" sz="800" dirty="0"/>
              <a:t>, </a:t>
            </a:r>
            <a:r>
              <a:rPr lang="ko-KR" altLang="en-US" sz="800" dirty="0" err="1"/>
              <a:t>tornado</a:t>
            </a:r>
            <a:r>
              <a:rPr lang="ko-KR" altLang="en-US" sz="800" dirty="0"/>
              <a:t>, </a:t>
            </a:r>
            <a:r>
              <a:rPr lang="ko-KR" altLang="en-US" sz="800" dirty="0" err="1"/>
              <a:t>jupyter-client</a:t>
            </a:r>
            <a:r>
              <a:rPr lang="ko-KR" altLang="en-US" sz="800" dirty="0"/>
              <a:t>, </a:t>
            </a:r>
            <a:r>
              <a:rPr lang="ko-KR" altLang="en-US" sz="800" dirty="0" err="1"/>
              <a:t>parso</a:t>
            </a:r>
            <a:r>
              <a:rPr lang="ko-KR" altLang="en-US" sz="800" dirty="0"/>
              <a:t>, </a:t>
            </a:r>
            <a:r>
              <a:rPr lang="ko-KR" altLang="en-US" sz="800" dirty="0" err="1"/>
              <a:t>jedi</a:t>
            </a:r>
            <a:r>
              <a:rPr lang="ko-KR" altLang="en-US" sz="800" dirty="0"/>
              <a:t>, </a:t>
            </a:r>
            <a:r>
              <a:rPr lang="ko-KR" altLang="en-US" sz="800" dirty="0" err="1"/>
              <a:t>wcwidth</a:t>
            </a:r>
            <a:r>
              <a:rPr lang="ko-KR" altLang="en-US" sz="800" dirty="0"/>
              <a:t>, </a:t>
            </a:r>
            <a:r>
              <a:rPr lang="ko-KR" altLang="en-US" sz="800" dirty="0" err="1"/>
              <a:t>prompt-toolkit</a:t>
            </a:r>
            <a:r>
              <a:rPr lang="ko-KR" altLang="en-US" sz="800" dirty="0"/>
              <a:t>, </a:t>
            </a:r>
            <a:r>
              <a:rPr lang="ko-KR" altLang="en-US" sz="800" dirty="0" err="1"/>
              <a:t>colorama</a:t>
            </a:r>
            <a:r>
              <a:rPr lang="ko-KR" altLang="en-US" sz="800" dirty="0"/>
              <a:t>, </a:t>
            </a:r>
            <a:r>
              <a:rPr lang="ko-KR" altLang="en-US" sz="800" dirty="0" err="1"/>
              <a:t>pygments</a:t>
            </a:r>
            <a:r>
              <a:rPr lang="ko-KR" altLang="en-US" sz="800" dirty="0"/>
              <a:t>, </a:t>
            </a:r>
            <a:r>
              <a:rPr lang="ko-KR" altLang="en-US" sz="800" dirty="0" err="1"/>
              <a:t>pickleshare</a:t>
            </a:r>
            <a:r>
              <a:rPr lang="ko-KR" altLang="en-US" sz="800" dirty="0"/>
              <a:t>, </a:t>
            </a:r>
            <a:r>
              <a:rPr lang="ko-KR" altLang="en-US" sz="800" dirty="0" err="1"/>
              <a:t>backcall</a:t>
            </a:r>
            <a:r>
              <a:rPr lang="ko-KR" altLang="en-US" sz="800" dirty="0"/>
              <a:t>, </a:t>
            </a:r>
            <a:r>
              <a:rPr lang="ko-KR" altLang="en-US" sz="800" dirty="0" err="1"/>
              <a:t>ipython</a:t>
            </a:r>
            <a:r>
              <a:rPr lang="ko-KR" altLang="en-US" sz="800" dirty="0"/>
              <a:t>, </a:t>
            </a:r>
            <a:r>
              <a:rPr lang="ko-KR" altLang="en-US" sz="800" dirty="0" err="1"/>
              <a:t>ipykernel</a:t>
            </a:r>
            <a:r>
              <a:rPr lang="ko-KR" altLang="en-US" sz="800" dirty="0"/>
              <a:t>, </a:t>
            </a:r>
            <a:r>
              <a:rPr lang="ko-KR" altLang="en-US" sz="800" dirty="0" err="1"/>
              <a:t>qtconsole</a:t>
            </a:r>
            <a:r>
              <a:rPr lang="ko-KR" altLang="en-US" sz="800" dirty="0"/>
              <a:t>, </a:t>
            </a:r>
            <a:r>
              <a:rPr lang="ko-KR" altLang="en-US" sz="800" dirty="0" err="1"/>
              <a:t>pywinpty</a:t>
            </a:r>
            <a:r>
              <a:rPr lang="ko-KR" altLang="en-US" sz="800" dirty="0"/>
              <a:t>, </a:t>
            </a:r>
            <a:r>
              <a:rPr lang="ko-KR" altLang="en-US" sz="800" dirty="0" err="1"/>
              <a:t>terminado</a:t>
            </a:r>
            <a:r>
              <a:rPr lang="ko-KR" altLang="en-US" sz="800" dirty="0"/>
              <a:t>, </a:t>
            </a:r>
            <a:r>
              <a:rPr lang="ko-KR" altLang="en-US" sz="800" dirty="0" err="1"/>
              <a:t>MarkupSafe</a:t>
            </a:r>
            <a:r>
              <a:rPr lang="ko-KR" altLang="en-US" sz="800" dirty="0"/>
              <a:t>, jinja2, Send2Trash, </a:t>
            </a:r>
            <a:r>
              <a:rPr lang="ko-KR" altLang="en-US" sz="800" dirty="0" err="1"/>
              <a:t>more-itertools</a:t>
            </a:r>
            <a:r>
              <a:rPr lang="ko-KR" altLang="en-US" sz="800" dirty="0"/>
              <a:t>, </a:t>
            </a:r>
            <a:r>
              <a:rPr lang="ko-KR" altLang="en-US" sz="800" dirty="0" err="1"/>
              <a:t>zipp</a:t>
            </a:r>
            <a:r>
              <a:rPr lang="ko-KR" altLang="en-US" sz="800" dirty="0"/>
              <a:t>, </a:t>
            </a:r>
            <a:r>
              <a:rPr lang="ko-KR" altLang="en-US" sz="800" dirty="0" err="1"/>
              <a:t>importlib-metadata</a:t>
            </a:r>
            <a:r>
              <a:rPr lang="ko-KR" altLang="en-US" sz="800" dirty="0"/>
              <a:t>, </a:t>
            </a:r>
            <a:r>
              <a:rPr lang="ko-KR" altLang="en-US" sz="800" dirty="0" err="1"/>
              <a:t>pyrsistent</a:t>
            </a:r>
            <a:r>
              <a:rPr lang="ko-KR" altLang="en-US" sz="800" dirty="0"/>
              <a:t>, </a:t>
            </a:r>
            <a:r>
              <a:rPr lang="ko-KR" altLang="en-US" sz="800" dirty="0" err="1"/>
              <a:t>attrs</a:t>
            </a:r>
            <a:r>
              <a:rPr lang="ko-KR" altLang="en-US" sz="800" dirty="0"/>
              <a:t>, </a:t>
            </a:r>
            <a:r>
              <a:rPr lang="ko-KR" altLang="en-US" sz="800" dirty="0" err="1"/>
              <a:t>jsonschema</a:t>
            </a:r>
            <a:r>
              <a:rPr lang="ko-KR" altLang="en-US" sz="800" dirty="0"/>
              <a:t>, </a:t>
            </a:r>
            <a:r>
              <a:rPr lang="ko-KR" altLang="en-US" sz="800" dirty="0" err="1"/>
              <a:t>nbformat</a:t>
            </a:r>
            <a:r>
              <a:rPr lang="ko-KR" altLang="en-US" sz="800" dirty="0"/>
              <a:t>, </a:t>
            </a:r>
            <a:r>
              <a:rPr lang="ko-KR" altLang="en-US" sz="800" dirty="0" err="1"/>
              <a:t>webencodings</a:t>
            </a:r>
            <a:r>
              <a:rPr lang="ko-KR" altLang="en-US" sz="800" dirty="0"/>
              <a:t>, </a:t>
            </a:r>
            <a:r>
              <a:rPr lang="ko-KR" altLang="en-US" sz="800" dirty="0" err="1"/>
              <a:t>bleach</a:t>
            </a:r>
            <a:r>
              <a:rPr lang="ko-KR" altLang="en-US" sz="800" dirty="0"/>
              <a:t>, </a:t>
            </a:r>
            <a:r>
              <a:rPr lang="ko-KR" altLang="en-US" sz="800" dirty="0" err="1"/>
              <a:t>defusedxml</a:t>
            </a:r>
            <a:r>
              <a:rPr lang="ko-KR" altLang="en-US" sz="800" dirty="0"/>
              <a:t>, </a:t>
            </a:r>
            <a:r>
              <a:rPr lang="ko-KR" altLang="en-US" sz="800" dirty="0" err="1"/>
              <a:t>entrypoints</a:t>
            </a:r>
            <a:r>
              <a:rPr lang="ko-KR" altLang="en-US" sz="800" dirty="0"/>
              <a:t>, </a:t>
            </a:r>
            <a:r>
              <a:rPr lang="ko-KR" altLang="en-US" sz="800" dirty="0" err="1"/>
              <a:t>pandocfilters</a:t>
            </a:r>
            <a:r>
              <a:rPr lang="ko-KR" altLang="en-US" sz="800" dirty="0"/>
              <a:t>, </a:t>
            </a:r>
            <a:r>
              <a:rPr lang="ko-KR" altLang="en-US" sz="800" dirty="0" err="1"/>
              <a:t>testpath</a:t>
            </a:r>
            <a:r>
              <a:rPr lang="ko-KR" altLang="en-US" sz="800" dirty="0"/>
              <a:t>, </a:t>
            </a:r>
            <a:r>
              <a:rPr lang="ko-KR" altLang="en-US" sz="800" dirty="0" err="1"/>
              <a:t>mistune</a:t>
            </a:r>
            <a:r>
              <a:rPr lang="ko-KR" altLang="en-US" sz="800" dirty="0"/>
              <a:t>, </a:t>
            </a:r>
            <a:r>
              <a:rPr lang="ko-KR" altLang="en-US" sz="800" dirty="0" err="1"/>
              <a:t>nbconvert</a:t>
            </a:r>
            <a:r>
              <a:rPr lang="ko-KR" altLang="en-US" sz="800" dirty="0"/>
              <a:t>, </a:t>
            </a:r>
            <a:r>
              <a:rPr lang="ko-KR" altLang="en-US" sz="800" dirty="0" err="1"/>
              <a:t>prometheus-client</a:t>
            </a:r>
            <a:r>
              <a:rPr lang="ko-KR" altLang="en-US" sz="800" dirty="0"/>
              <a:t>, </a:t>
            </a:r>
            <a:r>
              <a:rPr lang="ko-KR" altLang="en-US" sz="800" dirty="0" err="1"/>
              <a:t>notebook</a:t>
            </a:r>
            <a:r>
              <a:rPr lang="ko-KR" altLang="en-US" sz="800" dirty="0"/>
              <a:t>, </a:t>
            </a:r>
            <a:r>
              <a:rPr lang="ko-KR" altLang="en-US" sz="800" dirty="0" err="1"/>
              <a:t>widgetsnbextension</a:t>
            </a:r>
            <a:r>
              <a:rPr lang="ko-KR" altLang="en-US" sz="800" dirty="0"/>
              <a:t>, </a:t>
            </a:r>
            <a:r>
              <a:rPr lang="ko-KR" altLang="en-US" sz="800" dirty="0" err="1"/>
              <a:t>ipywidgets</a:t>
            </a:r>
            <a:r>
              <a:rPr lang="ko-KR" altLang="en-US" sz="800" dirty="0"/>
              <a:t>, </a:t>
            </a:r>
            <a:r>
              <a:rPr lang="ko-KR" altLang="en-US" sz="800" dirty="0" err="1"/>
              <a:t>jupyter-console</a:t>
            </a:r>
            <a:r>
              <a:rPr lang="ko-KR" altLang="en-US" sz="800" dirty="0"/>
              <a:t>, </a:t>
            </a:r>
            <a:r>
              <a:rPr lang="ko-KR" altLang="en-US" sz="800" dirty="0" err="1"/>
              <a:t>jupyter</a:t>
            </a:r>
            <a:endParaRPr lang="ko-KR" altLang="en-US" sz="800" dirty="0"/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Running</a:t>
            </a:r>
            <a:r>
              <a:rPr lang="ko-KR" altLang="en-US" sz="800" dirty="0"/>
              <a:t> setup.py </a:t>
            </a:r>
            <a:r>
              <a:rPr lang="ko-KR" altLang="en-US" sz="800" dirty="0" err="1"/>
              <a:t>install</a:t>
            </a:r>
            <a:r>
              <a:rPr lang="ko-KR" altLang="en-US" sz="800" dirty="0"/>
              <a:t> </a:t>
            </a:r>
            <a:r>
              <a:rPr lang="ko-KR" altLang="en-US" sz="800" dirty="0" err="1"/>
              <a:t>for</a:t>
            </a:r>
            <a:r>
              <a:rPr lang="ko-KR" altLang="en-US" sz="800" dirty="0"/>
              <a:t> </a:t>
            </a:r>
            <a:r>
              <a:rPr lang="ko-KR" altLang="en-US" sz="800" dirty="0" err="1"/>
              <a:t>pyrsistent</a:t>
            </a:r>
            <a:r>
              <a:rPr lang="ko-KR" altLang="en-US" sz="800" dirty="0"/>
              <a:t> ... </a:t>
            </a:r>
            <a:r>
              <a:rPr lang="ko-KR" altLang="en-US" sz="800" dirty="0" err="1"/>
              <a:t>done</a:t>
            </a:r>
            <a:endParaRPr lang="ko-KR" altLang="en-US" sz="800" dirty="0"/>
          </a:p>
          <a:p>
            <a:r>
              <a:rPr lang="ko-KR" altLang="en-US" sz="800" dirty="0" err="1"/>
              <a:t>Successfully</a:t>
            </a:r>
            <a:r>
              <a:rPr lang="ko-KR" altLang="en-US" sz="800" dirty="0"/>
              <a:t> </a:t>
            </a:r>
            <a:r>
              <a:rPr lang="ko-KR" altLang="en-US" sz="800" dirty="0" err="1"/>
              <a:t>installed</a:t>
            </a:r>
            <a:r>
              <a:rPr lang="ko-KR" altLang="en-US" sz="800" dirty="0"/>
              <a:t> MarkupSafe-1.1.1 Send2Trash-1.5.0 attrs-19.3.0 backcall-0.1.0 bleach-3.1.0 colorama-0.4.3 decorator-4.4.1 defusedxml-0.6.0 entrypoints-0.3 importlib-metadata-1.4.0 ipykernel-5.1.3 ipython-7.11.1 ipython-genutils-0.2.0 ipywidgets-7.5.1 jedi-0.15.2 jinja2-2.10.3 jsonschema-3.2.0 jupyter-1.0.0 jupyter-client-5.3.4 jupyter-console-6.1.0 jupyter-core-4.6.1 mistune-0.8.4 more-itertools-8.1.0 nbconvert-5.6.1 nbformat-5.0.4 notebook-6.0.3 pandocfilters-1.4.2 parso-0.5.2 pickleshare-0.7.5 prometheus-client-0.7.1 prompt-toolkit-3.0.2 pygments-2.5.2 pyrsistent-0.15.7 python-dateutil-2.8.1 pywin32-227 pywinpty-0.5.7 pyzmq-18.1.1 qtconsole-4.6.0 six-1.14.0 terminado-0.8.3 testpath-0.4.4 tornado-6.0.3 traitlets-4.3.3 wcwidth-0.1.8 webencodings-0.5.1 widgetsnbextension-3.5.1 </a:t>
            </a:r>
            <a:r>
              <a:rPr lang="ko-KR" altLang="en-US" sz="800" dirty="0" smtClean="0"/>
              <a:t>zipp-2.0.1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468630" y="3881901"/>
            <a:ext cx="2568483" cy="290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40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2: </a:t>
            </a:r>
            <a:r>
              <a:rPr lang="ko-KR" altLang="en-US" dirty="0" smtClean="0"/>
              <a:t>노트북 실행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7076" y="1193960"/>
            <a:ext cx="860385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(</a:t>
            </a:r>
            <a:r>
              <a:rPr lang="ko-KR" altLang="en-US" sz="1400" dirty="0" err="1"/>
              <a:t>nblab</a:t>
            </a:r>
            <a:r>
              <a:rPr lang="ko-KR" altLang="en-US" sz="1400" dirty="0"/>
              <a:t>) D:\myVE&gt;</a:t>
            </a:r>
            <a:r>
              <a:rPr lang="ko-KR" altLang="en-US" dirty="0">
                <a:solidFill>
                  <a:srgbClr val="0000FF"/>
                </a:solidFill>
              </a:rPr>
              <a:t>python -</a:t>
            </a:r>
            <a:r>
              <a:rPr lang="ko-KR" altLang="en-US" dirty="0" err="1">
                <a:solidFill>
                  <a:srgbClr val="0000FF"/>
                </a:solidFill>
              </a:rPr>
              <a:t>m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notebook</a:t>
            </a:r>
            <a:endParaRPr lang="ko-KR" altLang="en-US" dirty="0">
              <a:solidFill>
                <a:srgbClr val="0000FF"/>
              </a:solidFill>
            </a:endParaRP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03:00:44.517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 8888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already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trying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another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.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03:00:44.518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 8889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already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trying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another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.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03:00:44.529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</a:t>
            </a:r>
            <a:r>
              <a:rPr lang="ko-KR" altLang="en-US" sz="1400" dirty="0" err="1"/>
              <a:t>Serving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local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directory</a:t>
            </a:r>
            <a:r>
              <a:rPr lang="ko-KR" altLang="en-US" sz="1400" dirty="0"/>
              <a:t>: D:\myVE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03:00:44.529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Jupyter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running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03:00:44.529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http://localhost:8890/?token=9e39780498cecdccbdc61fad416d6ab471d6a7bf797ab2ca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03:00:44.529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http://127.0.0.1:8890/?token=9e39780498cecdccbdc61fad416d6ab471d6a7bf797ab2ca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03:00:44.530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-C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stop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shut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down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kernels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twice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skip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confirmation</a:t>
            </a:r>
            <a:r>
              <a:rPr lang="ko-KR" altLang="en-US" sz="1400" dirty="0"/>
              <a:t>).</a:t>
            </a:r>
          </a:p>
          <a:p>
            <a:r>
              <a:rPr lang="ko-KR" altLang="en-US" sz="1400" dirty="0"/>
              <a:t>[C 03:00:44.786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access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open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browser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file:///C:/Users/USER/AppData/Roaming/jupyter/runtime/nbserver-41640-open.html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copy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paste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one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these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URLs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http://localhost:8890/?token=9e39780498cecdccbdc61fad416d6ab471d6a7bf797ab2ca</a:t>
            </a:r>
          </a:p>
          <a:p>
            <a:r>
              <a:rPr lang="ko-KR" altLang="en-US" sz="1400" dirty="0"/>
              <a:t>   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http://127.0.0.1:8890/?token=9e39780498cecdccbdc61fad416d6ab471d6a7bf797ab2ca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177" y="3671666"/>
            <a:ext cx="35909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7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2: </a:t>
            </a:r>
            <a:r>
              <a:rPr lang="ko-KR" altLang="en-US" dirty="0" smtClean="0"/>
              <a:t>노트북 실행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3072" y="1109231"/>
            <a:ext cx="875233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(</a:t>
            </a:r>
            <a:r>
              <a:rPr lang="ko-KR" altLang="en-US" sz="1400" dirty="0" err="1"/>
              <a:t>nblab</a:t>
            </a:r>
            <a:r>
              <a:rPr lang="ko-KR" altLang="en-US" sz="1400" dirty="0"/>
              <a:t>) D:\myVE&gt;</a:t>
            </a:r>
            <a:r>
              <a:rPr lang="ko-KR" altLang="en-US" dirty="0">
                <a:solidFill>
                  <a:srgbClr val="0000FF"/>
                </a:solidFill>
              </a:rPr>
              <a:t>where </a:t>
            </a:r>
            <a:r>
              <a:rPr lang="ko-KR" altLang="en-US" dirty="0" err="1">
                <a:solidFill>
                  <a:srgbClr val="0000FF"/>
                </a:solidFill>
              </a:rPr>
              <a:t>jupyter</a:t>
            </a:r>
            <a:endParaRPr lang="ko-KR" altLang="en-US" dirty="0">
              <a:solidFill>
                <a:srgbClr val="0000FF"/>
              </a:solidFill>
            </a:endParaRPr>
          </a:p>
          <a:p>
            <a:r>
              <a:rPr lang="ko-KR" altLang="en-US" sz="1400" dirty="0"/>
              <a:t>D:\myVE\nblab\Scripts\jupyter.exe</a:t>
            </a:r>
          </a:p>
          <a:p>
            <a:r>
              <a:rPr lang="ko-KR" altLang="en-US" sz="1400" dirty="0"/>
              <a:t>C:\Python\Anaconda3\Scripts\jupyter.exe</a:t>
            </a:r>
          </a:p>
          <a:p>
            <a:endParaRPr lang="ko-KR" altLang="en-US" sz="1400" dirty="0"/>
          </a:p>
          <a:p>
            <a:r>
              <a:rPr lang="ko-KR" altLang="en-US" sz="1400" dirty="0"/>
              <a:t>(</a:t>
            </a:r>
            <a:r>
              <a:rPr lang="ko-KR" altLang="en-US" sz="1400" dirty="0" err="1"/>
              <a:t>nblab</a:t>
            </a:r>
            <a:r>
              <a:rPr lang="ko-KR" altLang="en-US" sz="1400" dirty="0"/>
              <a:t>) D:\myVE&gt;</a:t>
            </a:r>
            <a:r>
              <a:rPr lang="ko-KR" altLang="en-US" dirty="0">
                <a:solidFill>
                  <a:srgbClr val="0000FF"/>
                </a:solidFill>
              </a:rPr>
              <a:t>jupyter </a:t>
            </a:r>
            <a:r>
              <a:rPr lang="ko-KR" altLang="en-US" dirty="0" err="1">
                <a:solidFill>
                  <a:srgbClr val="0000FF"/>
                </a:solidFill>
              </a:rPr>
              <a:t>notebook</a:t>
            </a:r>
            <a:endParaRPr lang="ko-KR" altLang="en-US" dirty="0">
              <a:solidFill>
                <a:srgbClr val="0000FF"/>
              </a:solidFill>
            </a:endParaRP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03:03:37.866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 8888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already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trying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another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.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03:03:37.867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 8889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already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trying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another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.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03:03:37.879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</a:t>
            </a:r>
            <a:r>
              <a:rPr lang="ko-KR" altLang="en-US" sz="1400" dirty="0" err="1"/>
              <a:t>Serving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local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directory</a:t>
            </a:r>
            <a:r>
              <a:rPr lang="ko-KR" altLang="en-US" sz="1400" dirty="0"/>
              <a:t>: D:\myVE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03:03:37.879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The </a:t>
            </a:r>
            <a:r>
              <a:rPr lang="ko-KR" altLang="en-US" sz="1400" dirty="0" err="1"/>
              <a:t>Jupyter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running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at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03:03:37.880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http://localhost:8890/?token=b010caa00636b46607257b9eb3157b0be0aec56679054009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03:03:37.881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http://127.0.0.1:8890/?token=b010caa00636b46607257b9eb3157b0be0aec56679054009</a:t>
            </a:r>
          </a:p>
          <a:p>
            <a:r>
              <a:rPr lang="ko-KR" altLang="en-US" sz="1400" dirty="0"/>
              <a:t>[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03:03:37.881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 </a:t>
            </a:r>
            <a:r>
              <a:rPr lang="ko-KR" altLang="en-US" sz="1400" dirty="0" err="1"/>
              <a:t>Use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Control</a:t>
            </a:r>
            <a:r>
              <a:rPr lang="ko-KR" altLang="en-US" sz="1400" dirty="0"/>
              <a:t>-C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stop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shut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down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kernels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twice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skip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confirmation</a:t>
            </a:r>
            <a:r>
              <a:rPr lang="ko-KR" altLang="en-US" sz="1400" dirty="0"/>
              <a:t>).</a:t>
            </a:r>
          </a:p>
          <a:p>
            <a:r>
              <a:rPr lang="ko-KR" altLang="en-US" sz="1400" dirty="0"/>
              <a:t>[C 03:03:38.147 </a:t>
            </a:r>
            <a:r>
              <a:rPr lang="ko-KR" altLang="en-US" sz="1400" dirty="0" err="1"/>
              <a:t>NotebookApp</a:t>
            </a:r>
            <a:r>
              <a:rPr lang="ko-KR" altLang="en-US" sz="1400" dirty="0"/>
              <a:t>]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access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notebook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open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this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browser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file:///C:/Users/USER/AppData/Roaming/jupyter/runtime/nbserver-28888-open.html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copy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paste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one</a:t>
            </a:r>
            <a:r>
              <a:rPr lang="ko-KR" altLang="en-US" sz="1400" dirty="0"/>
              <a:t> of </a:t>
            </a:r>
            <a:r>
              <a:rPr lang="ko-KR" altLang="en-US" sz="1400" dirty="0" err="1"/>
              <a:t>these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URLs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    http://localhost:8890/?token=b010caa00636b46607257b9eb3157b0be0aec56679054009</a:t>
            </a:r>
          </a:p>
          <a:p>
            <a:r>
              <a:rPr lang="ko-KR" altLang="en-US" sz="1400" dirty="0"/>
              <a:t>    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http://127.0.0.1:8890/?token=b010caa00636b46607257b9eb3157b0be0aec56679054009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767" y="3671666"/>
            <a:ext cx="35909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Git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2005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토발즈가</a:t>
            </a:r>
            <a:r>
              <a:rPr lang="ko-KR" altLang="en-US" dirty="0" smtClean="0"/>
              <a:t> 개발한 분산 소스 버전 관리 시스템</a:t>
            </a:r>
            <a:endParaRPr lang="en-US" altLang="ko-KR" dirty="0" smtClean="0"/>
          </a:p>
          <a:p>
            <a:pPr lvl="2"/>
            <a:r>
              <a:rPr lang="ko-KR" altLang="en-US" dirty="0"/>
              <a:t>또는 형상 관리 도구</a:t>
            </a:r>
            <a:r>
              <a:rPr lang="en-US" altLang="ko-KR" dirty="0"/>
              <a:t>(Configuration Management Tool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여러 명의 </a:t>
            </a:r>
            <a:r>
              <a:rPr lang="ko-KR" altLang="en-US" dirty="0"/>
              <a:t>개발자</a:t>
            </a:r>
            <a:r>
              <a:rPr lang="en-US" altLang="ko-KR" dirty="0"/>
              <a:t>(</a:t>
            </a:r>
            <a:r>
              <a:rPr lang="ko-KR" altLang="en-US" dirty="0"/>
              <a:t>분산</a:t>
            </a:r>
            <a:r>
              <a:rPr lang="en-US" altLang="ko-KR" dirty="0"/>
              <a:t>)</a:t>
            </a:r>
            <a:r>
              <a:rPr lang="ko-KR" altLang="en-US" dirty="0"/>
              <a:t>가 특정 프로젝트를 자신의 컴퓨터로 협업하여 개발하면서 버전을 관리할 수 있는 시스템</a:t>
            </a:r>
            <a:endParaRPr lang="en-US" altLang="ko-KR" dirty="0"/>
          </a:p>
          <a:p>
            <a:pPr lvl="2"/>
            <a:r>
              <a:rPr lang="ko-KR" altLang="en-US" dirty="0"/>
              <a:t>소스코드를 주고 받을 필요 없이</a:t>
            </a:r>
            <a:r>
              <a:rPr lang="en-US" altLang="ko-KR" dirty="0"/>
              <a:t>, </a:t>
            </a:r>
            <a:r>
              <a:rPr lang="ko-KR" altLang="en-US" dirty="0"/>
              <a:t>같은 파일을 여러 명이 동시에 작업하는 병렬 개발이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git-scm.com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/>
          </a:p>
          <a:p>
            <a:pPr lvl="1"/>
            <a:r>
              <a:rPr lang="en-US" altLang="ko-KR" dirty="0" smtClean="0"/>
              <a:t>GUI </a:t>
            </a:r>
            <a:r>
              <a:rPr lang="ko-KR" altLang="en-US" dirty="0" smtClean="0"/>
              <a:t>도구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GitHub </a:t>
            </a:r>
            <a:r>
              <a:rPr lang="en-US" altLang="ko-KR" dirty="0"/>
              <a:t>Desktop, </a:t>
            </a:r>
            <a:r>
              <a:rPr lang="en-US" altLang="ko-KR" dirty="0" err="1"/>
              <a:t>SourceTree</a:t>
            </a:r>
            <a:r>
              <a:rPr lang="en-US" altLang="ko-KR" dirty="0"/>
              <a:t>, </a:t>
            </a:r>
            <a:r>
              <a:rPr lang="en-US" altLang="ko-KR" dirty="0" err="1" smtClean="0"/>
              <a:t>GitKraken</a:t>
            </a:r>
            <a:endParaRPr lang="en-US" altLang="ko-KR" dirty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git-scm.com/book/ko/v2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공식 </a:t>
            </a:r>
            <a:r>
              <a:rPr lang="en-US" altLang="ko-KR" dirty="0"/>
              <a:t>Site </a:t>
            </a:r>
            <a:r>
              <a:rPr lang="ko-KR" altLang="en-US" dirty="0"/>
              <a:t>한글 </a:t>
            </a:r>
            <a:r>
              <a:rPr lang="ko-KR" altLang="en-US" dirty="0" smtClean="0"/>
              <a:t>매뉴얼</a:t>
            </a:r>
            <a:endParaRPr lang="en-US" altLang="ko-KR" dirty="0"/>
          </a:p>
          <a:p>
            <a:r>
              <a:rPr lang="en-US" altLang="ko-KR" dirty="0" err="1" smtClean="0"/>
              <a:t>Github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버전 </a:t>
            </a:r>
            <a:r>
              <a:rPr lang="ko-KR" altLang="en-US" dirty="0"/>
              <a:t>관리 시스템을 지원하는 </a:t>
            </a:r>
            <a:r>
              <a:rPr lang="ko-KR" altLang="en-US" dirty="0" err="1"/>
              <a:t>웹호스팅</a:t>
            </a:r>
            <a:r>
              <a:rPr lang="ko-KR" altLang="en-US" dirty="0"/>
              <a:t> </a:t>
            </a:r>
            <a:r>
              <a:rPr lang="ko-KR" altLang="en-US" dirty="0" smtClean="0"/>
              <a:t>서비스</a:t>
            </a:r>
            <a:endParaRPr lang="en-US" altLang="ko-KR" dirty="0" smtClean="0"/>
          </a:p>
          <a:p>
            <a:pPr lvl="2"/>
            <a:r>
              <a:rPr lang="ko-KR" altLang="en-US" dirty="0"/>
              <a:t>깃을 활용한 파일 서비스 시스템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초보자에겐 파일 서버로 활용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자신의 포트폴리오 사이트로 활용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GitHub</a:t>
            </a:r>
            <a:r>
              <a:rPr lang="en-US" altLang="ko-KR" dirty="0"/>
              <a:t>, </a:t>
            </a:r>
            <a:r>
              <a:rPr lang="en-US" altLang="ko-KR" dirty="0" err="1"/>
              <a:t>GitLab</a:t>
            </a:r>
            <a:r>
              <a:rPr lang="en-US" altLang="ko-KR" dirty="0"/>
              <a:t>, </a:t>
            </a:r>
            <a:r>
              <a:rPr lang="en-US" altLang="ko-KR" dirty="0" err="1" smtClean="0"/>
              <a:t>BitBucket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4132" y="6403751"/>
            <a:ext cx="3668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https://goddaehee.tistory.com/91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00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notebook,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비교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32554" y="1122039"/>
            <a:ext cx="21997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(</a:t>
            </a:r>
            <a:r>
              <a:rPr lang="ko-KR" altLang="en-US" sz="1200" dirty="0" err="1"/>
              <a:t>nblab</a:t>
            </a:r>
            <a:r>
              <a:rPr lang="ko-KR" altLang="en-US" sz="1200" dirty="0"/>
              <a:t>) D:\myVE&gt;pip </a:t>
            </a:r>
            <a:r>
              <a:rPr lang="ko-KR" altLang="en-US" sz="1200" dirty="0" err="1"/>
              <a:t>freeze</a:t>
            </a:r>
            <a:endParaRPr lang="ko-KR" altLang="en-US" sz="1200" dirty="0"/>
          </a:p>
          <a:p>
            <a:r>
              <a:rPr lang="ko-KR" altLang="en-US" sz="1200" dirty="0" err="1"/>
              <a:t>attrs</a:t>
            </a:r>
            <a:r>
              <a:rPr lang="ko-KR" altLang="en-US" sz="1200" dirty="0"/>
              <a:t>==19.3.0</a:t>
            </a:r>
          </a:p>
          <a:p>
            <a:r>
              <a:rPr lang="ko-KR" altLang="en-US" sz="1200" dirty="0" err="1"/>
              <a:t>backcall</a:t>
            </a:r>
            <a:r>
              <a:rPr lang="ko-KR" altLang="en-US" sz="1200" dirty="0"/>
              <a:t>==0.1.0</a:t>
            </a:r>
          </a:p>
          <a:p>
            <a:r>
              <a:rPr lang="ko-KR" altLang="en-US" sz="1200" dirty="0" err="1"/>
              <a:t>bleach</a:t>
            </a:r>
            <a:r>
              <a:rPr lang="ko-KR" altLang="en-US" sz="1200" dirty="0"/>
              <a:t>==3.1.0</a:t>
            </a:r>
          </a:p>
          <a:p>
            <a:r>
              <a:rPr lang="ko-KR" altLang="en-US" sz="1200" dirty="0" err="1"/>
              <a:t>colorama</a:t>
            </a:r>
            <a:r>
              <a:rPr lang="ko-KR" altLang="en-US" sz="1200" dirty="0"/>
              <a:t>==0.4.3</a:t>
            </a:r>
          </a:p>
          <a:p>
            <a:r>
              <a:rPr lang="ko-KR" altLang="en-US" sz="1200" dirty="0" err="1"/>
              <a:t>decorator</a:t>
            </a:r>
            <a:r>
              <a:rPr lang="ko-KR" altLang="en-US" sz="1200" dirty="0"/>
              <a:t>==4.4.1</a:t>
            </a:r>
          </a:p>
          <a:p>
            <a:r>
              <a:rPr lang="ko-KR" altLang="en-US" sz="1200" dirty="0" err="1"/>
              <a:t>defusedxml</a:t>
            </a:r>
            <a:r>
              <a:rPr lang="ko-KR" altLang="en-US" sz="1200" dirty="0"/>
              <a:t>==0.6.0</a:t>
            </a:r>
          </a:p>
          <a:p>
            <a:r>
              <a:rPr lang="ko-KR" altLang="en-US" sz="1200" dirty="0" err="1"/>
              <a:t>entrypoints</a:t>
            </a:r>
            <a:r>
              <a:rPr lang="ko-KR" altLang="en-US" sz="1200" dirty="0"/>
              <a:t>==0.3</a:t>
            </a:r>
          </a:p>
          <a:p>
            <a:r>
              <a:rPr lang="ko-KR" altLang="en-US" sz="1200" dirty="0" err="1"/>
              <a:t>importlib-metadata</a:t>
            </a:r>
            <a:r>
              <a:rPr lang="ko-KR" altLang="en-US" sz="1200" dirty="0"/>
              <a:t>==1.4.0</a:t>
            </a:r>
          </a:p>
          <a:p>
            <a:r>
              <a:rPr lang="ko-KR" altLang="en-US" sz="1200" dirty="0" err="1"/>
              <a:t>ipykernel</a:t>
            </a:r>
            <a:r>
              <a:rPr lang="ko-KR" altLang="en-US" sz="1200" dirty="0"/>
              <a:t>==5.1.3</a:t>
            </a:r>
          </a:p>
          <a:p>
            <a:r>
              <a:rPr lang="ko-KR" altLang="en-US" sz="1200" dirty="0" err="1"/>
              <a:t>ipython</a:t>
            </a:r>
            <a:r>
              <a:rPr lang="ko-KR" altLang="en-US" sz="1200" dirty="0"/>
              <a:t>==7.11.1</a:t>
            </a:r>
          </a:p>
          <a:p>
            <a:r>
              <a:rPr lang="ko-KR" altLang="en-US" sz="1200" dirty="0" err="1"/>
              <a:t>ipython-genutils</a:t>
            </a:r>
            <a:r>
              <a:rPr lang="ko-KR" altLang="en-US" sz="1200" dirty="0"/>
              <a:t>==0.2.0</a:t>
            </a:r>
          </a:p>
          <a:p>
            <a:r>
              <a:rPr lang="ko-KR" altLang="en-US" sz="1200" dirty="0" err="1"/>
              <a:t>ipywidgets</a:t>
            </a:r>
            <a:r>
              <a:rPr lang="ko-KR" altLang="en-US" sz="1200" dirty="0"/>
              <a:t>==7.5.1</a:t>
            </a:r>
          </a:p>
          <a:p>
            <a:r>
              <a:rPr lang="ko-KR" altLang="en-US" sz="1200" dirty="0" err="1"/>
              <a:t>jedi</a:t>
            </a:r>
            <a:r>
              <a:rPr lang="ko-KR" altLang="en-US" sz="1200" dirty="0"/>
              <a:t>==0.15.2</a:t>
            </a:r>
          </a:p>
          <a:p>
            <a:r>
              <a:rPr lang="ko-KR" altLang="en-US" sz="1200" dirty="0"/>
              <a:t>Jinja2==2.10.3</a:t>
            </a:r>
          </a:p>
          <a:p>
            <a:r>
              <a:rPr lang="ko-KR" altLang="en-US" sz="1200" dirty="0" err="1"/>
              <a:t>jsonschema</a:t>
            </a:r>
            <a:r>
              <a:rPr lang="ko-KR" altLang="en-US" sz="1200" dirty="0"/>
              <a:t>==3.2.0</a:t>
            </a:r>
          </a:p>
          <a:p>
            <a:r>
              <a:rPr lang="ko-KR" altLang="en-US" sz="1200" dirty="0" err="1"/>
              <a:t>jupyter</a:t>
            </a:r>
            <a:r>
              <a:rPr lang="ko-KR" altLang="en-US" sz="1200" dirty="0"/>
              <a:t>==1.0.0</a:t>
            </a:r>
          </a:p>
          <a:p>
            <a:r>
              <a:rPr lang="ko-KR" altLang="en-US" sz="1200" dirty="0" err="1"/>
              <a:t>jupyter-client</a:t>
            </a:r>
            <a:r>
              <a:rPr lang="ko-KR" altLang="en-US" sz="1200" dirty="0"/>
              <a:t>==5.3.4</a:t>
            </a:r>
          </a:p>
          <a:p>
            <a:r>
              <a:rPr lang="ko-KR" altLang="en-US" sz="1200" dirty="0" err="1"/>
              <a:t>jupyter-console</a:t>
            </a:r>
            <a:r>
              <a:rPr lang="ko-KR" altLang="en-US" sz="1200" dirty="0"/>
              <a:t>==6.1.0</a:t>
            </a:r>
          </a:p>
          <a:p>
            <a:r>
              <a:rPr lang="ko-KR" altLang="en-US" sz="1200" dirty="0" err="1"/>
              <a:t>jupyter-core</a:t>
            </a:r>
            <a:r>
              <a:rPr lang="ko-KR" altLang="en-US" sz="1200" dirty="0"/>
              <a:t>==4.6.1</a:t>
            </a:r>
          </a:p>
          <a:p>
            <a:r>
              <a:rPr lang="ko-KR" altLang="en-US" sz="1200" dirty="0" err="1"/>
              <a:t>MarkupSafe</a:t>
            </a:r>
            <a:r>
              <a:rPr lang="ko-KR" altLang="en-US" sz="1200" dirty="0"/>
              <a:t>==1.1.1</a:t>
            </a:r>
          </a:p>
          <a:p>
            <a:r>
              <a:rPr lang="ko-KR" altLang="en-US" sz="1200" dirty="0" err="1"/>
              <a:t>mistune</a:t>
            </a:r>
            <a:r>
              <a:rPr lang="ko-KR" altLang="en-US" sz="1200" dirty="0"/>
              <a:t>==0.8.4</a:t>
            </a:r>
          </a:p>
          <a:p>
            <a:r>
              <a:rPr lang="ko-KR" altLang="en-US" sz="1200" dirty="0" err="1"/>
              <a:t>more-itertools</a:t>
            </a:r>
            <a:r>
              <a:rPr lang="ko-KR" altLang="en-US" sz="1200" dirty="0"/>
              <a:t>==8.1.0</a:t>
            </a:r>
          </a:p>
          <a:p>
            <a:r>
              <a:rPr lang="ko-KR" altLang="en-US" sz="1200" dirty="0" err="1"/>
              <a:t>nbconvert</a:t>
            </a:r>
            <a:r>
              <a:rPr lang="ko-KR" altLang="en-US" sz="1200" dirty="0"/>
              <a:t>==5.6.1</a:t>
            </a:r>
          </a:p>
          <a:p>
            <a:r>
              <a:rPr lang="ko-KR" altLang="en-US" sz="1200" dirty="0" err="1"/>
              <a:t>nbformat</a:t>
            </a:r>
            <a:r>
              <a:rPr lang="ko-KR" altLang="en-US" sz="1200" dirty="0"/>
              <a:t>==</a:t>
            </a:r>
            <a:r>
              <a:rPr lang="ko-KR" altLang="en-US" sz="1200" dirty="0" smtClean="0"/>
              <a:t>5.0.4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6755828" y="1306704"/>
            <a:ext cx="21451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notebook</a:t>
            </a:r>
            <a:r>
              <a:rPr lang="ko-KR" altLang="en-US" sz="1200" dirty="0"/>
              <a:t>==6.0.3</a:t>
            </a:r>
          </a:p>
          <a:p>
            <a:r>
              <a:rPr lang="ko-KR" altLang="en-US" sz="1200" dirty="0" err="1"/>
              <a:t>pandocfilters</a:t>
            </a:r>
            <a:r>
              <a:rPr lang="ko-KR" altLang="en-US" sz="1200" dirty="0"/>
              <a:t>==1.4.2</a:t>
            </a:r>
          </a:p>
          <a:p>
            <a:r>
              <a:rPr lang="ko-KR" altLang="en-US" sz="1200" dirty="0" err="1"/>
              <a:t>parso</a:t>
            </a:r>
            <a:r>
              <a:rPr lang="ko-KR" altLang="en-US" sz="1200" dirty="0"/>
              <a:t>==0.5.2</a:t>
            </a:r>
          </a:p>
          <a:p>
            <a:r>
              <a:rPr lang="ko-KR" altLang="en-US" sz="1200" dirty="0" err="1"/>
              <a:t>pickleshare</a:t>
            </a:r>
            <a:r>
              <a:rPr lang="ko-KR" altLang="en-US" sz="1200" dirty="0"/>
              <a:t>==0.7.5</a:t>
            </a:r>
          </a:p>
          <a:p>
            <a:r>
              <a:rPr lang="ko-KR" altLang="en-US" sz="1200" dirty="0" err="1"/>
              <a:t>prometheus-client</a:t>
            </a:r>
            <a:r>
              <a:rPr lang="ko-KR" altLang="en-US" sz="1200" dirty="0"/>
              <a:t>==0.7.1</a:t>
            </a:r>
          </a:p>
          <a:p>
            <a:r>
              <a:rPr lang="ko-KR" altLang="en-US" sz="1200" dirty="0" err="1"/>
              <a:t>prompt-toolkit</a:t>
            </a:r>
            <a:r>
              <a:rPr lang="ko-KR" altLang="en-US" sz="1200" dirty="0"/>
              <a:t>==3.0.2</a:t>
            </a:r>
          </a:p>
          <a:p>
            <a:r>
              <a:rPr lang="ko-KR" altLang="en-US" sz="1200" dirty="0" err="1"/>
              <a:t>Pygments</a:t>
            </a:r>
            <a:r>
              <a:rPr lang="ko-KR" altLang="en-US" sz="1200" dirty="0"/>
              <a:t>==2.5.2</a:t>
            </a:r>
          </a:p>
          <a:p>
            <a:r>
              <a:rPr lang="ko-KR" altLang="en-US" sz="1200" dirty="0" err="1"/>
              <a:t>pyrsistent</a:t>
            </a:r>
            <a:r>
              <a:rPr lang="ko-KR" altLang="en-US" sz="1200" dirty="0"/>
              <a:t>==0.15.7</a:t>
            </a:r>
          </a:p>
          <a:p>
            <a:r>
              <a:rPr lang="ko-KR" altLang="en-US" sz="1200" dirty="0" err="1"/>
              <a:t>python-dateutil</a:t>
            </a:r>
            <a:r>
              <a:rPr lang="ko-KR" altLang="en-US" sz="1200" dirty="0"/>
              <a:t>==2.8.1</a:t>
            </a:r>
          </a:p>
          <a:p>
            <a:r>
              <a:rPr lang="ko-KR" altLang="en-US" sz="1200" dirty="0"/>
              <a:t>pywin32==227</a:t>
            </a:r>
          </a:p>
          <a:p>
            <a:r>
              <a:rPr lang="ko-KR" altLang="en-US" sz="1200" dirty="0" err="1"/>
              <a:t>pywinpty</a:t>
            </a:r>
            <a:r>
              <a:rPr lang="ko-KR" altLang="en-US" sz="1200" dirty="0"/>
              <a:t>==0.5.7</a:t>
            </a:r>
          </a:p>
          <a:p>
            <a:r>
              <a:rPr lang="ko-KR" altLang="en-US" sz="1200" dirty="0" err="1"/>
              <a:t>pyzmq</a:t>
            </a:r>
            <a:r>
              <a:rPr lang="ko-KR" altLang="en-US" sz="1200" dirty="0"/>
              <a:t>==18.1.1</a:t>
            </a:r>
          </a:p>
          <a:p>
            <a:r>
              <a:rPr lang="ko-KR" altLang="en-US" sz="1200" dirty="0" err="1"/>
              <a:t>qtconsole</a:t>
            </a:r>
            <a:r>
              <a:rPr lang="ko-KR" altLang="en-US" sz="1200" dirty="0"/>
              <a:t>==4.6.0</a:t>
            </a:r>
          </a:p>
          <a:p>
            <a:r>
              <a:rPr lang="ko-KR" altLang="en-US" sz="1200" dirty="0"/>
              <a:t>Send2Trash==1.5.0</a:t>
            </a:r>
          </a:p>
          <a:p>
            <a:r>
              <a:rPr lang="ko-KR" altLang="en-US" sz="1200" dirty="0" err="1"/>
              <a:t>six</a:t>
            </a:r>
            <a:r>
              <a:rPr lang="ko-KR" altLang="en-US" sz="1200" dirty="0"/>
              <a:t>==1.14.0</a:t>
            </a:r>
          </a:p>
          <a:p>
            <a:r>
              <a:rPr lang="ko-KR" altLang="en-US" sz="1200" dirty="0" err="1"/>
              <a:t>terminado</a:t>
            </a:r>
            <a:r>
              <a:rPr lang="ko-KR" altLang="en-US" sz="1200" dirty="0"/>
              <a:t>==0.8.3</a:t>
            </a:r>
          </a:p>
          <a:p>
            <a:r>
              <a:rPr lang="ko-KR" altLang="en-US" sz="1200" dirty="0" err="1"/>
              <a:t>testpath</a:t>
            </a:r>
            <a:r>
              <a:rPr lang="ko-KR" altLang="en-US" sz="1200" dirty="0"/>
              <a:t>==0.4.4</a:t>
            </a:r>
          </a:p>
          <a:p>
            <a:r>
              <a:rPr lang="ko-KR" altLang="en-US" sz="1200" dirty="0" err="1"/>
              <a:t>tornado</a:t>
            </a:r>
            <a:r>
              <a:rPr lang="ko-KR" altLang="en-US" sz="1200" dirty="0"/>
              <a:t>==6.0.3</a:t>
            </a:r>
          </a:p>
          <a:p>
            <a:r>
              <a:rPr lang="ko-KR" altLang="en-US" sz="1200" dirty="0" err="1"/>
              <a:t>traitlets</a:t>
            </a:r>
            <a:r>
              <a:rPr lang="ko-KR" altLang="en-US" sz="1200" dirty="0"/>
              <a:t>==4.3.3</a:t>
            </a:r>
          </a:p>
          <a:p>
            <a:r>
              <a:rPr lang="ko-KR" altLang="en-US" sz="1200" dirty="0" err="1"/>
              <a:t>wcwidth</a:t>
            </a:r>
            <a:r>
              <a:rPr lang="ko-KR" altLang="en-US" sz="1200" dirty="0"/>
              <a:t>==0.1.8</a:t>
            </a:r>
          </a:p>
          <a:p>
            <a:r>
              <a:rPr lang="ko-KR" altLang="en-US" sz="1200" dirty="0" err="1"/>
              <a:t>webencodings</a:t>
            </a:r>
            <a:r>
              <a:rPr lang="ko-KR" altLang="en-US" sz="1200" dirty="0"/>
              <a:t>==0.5.1</a:t>
            </a:r>
          </a:p>
          <a:p>
            <a:r>
              <a:rPr lang="ko-KR" altLang="en-US" sz="1200" dirty="0" err="1"/>
              <a:t>widgetsnbextension</a:t>
            </a:r>
            <a:r>
              <a:rPr lang="ko-KR" altLang="en-US" sz="1200" dirty="0"/>
              <a:t>==3.5.1</a:t>
            </a:r>
          </a:p>
          <a:p>
            <a:r>
              <a:rPr lang="ko-KR" altLang="en-US" sz="1200" dirty="0" err="1"/>
              <a:t>zipp</a:t>
            </a:r>
            <a:r>
              <a:rPr lang="ko-KR" altLang="en-US" sz="1200" dirty="0"/>
              <a:t>==2.0.1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1701" y="1133469"/>
            <a:ext cx="21048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(</a:t>
            </a:r>
            <a:r>
              <a:rPr lang="ko-KR" altLang="en-US" sz="1200" dirty="0" err="1"/>
              <a:t>nb</a:t>
            </a:r>
            <a:r>
              <a:rPr lang="ko-KR" altLang="en-US" sz="1200" dirty="0"/>
              <a:t>) D:\myVE&gt;pip </a:t>
            </a:r>
            <a:r>
              <a:rPr lang="ko-KR" altLang="en-US" sz="1200" dirty="0" err="1"/>
              <a:t>freeze</a:t>
            </a:r>
            <a:endParaRPr lang="ko-KR" altLang="en-US" sz="1200" dirty="0"/>
          </a:p>
          <a:p>
            <a:r>
              <a:rPr lang="ko-KR" altLang="en-US" sz="1200" dirty="0" err="1"/>
              <a:t>attrs</a:t>
            </a:r>
            <a:r>
              <a:rPr lang="ko-KR" altLang="en-US" sz="1200" dirty="0"/>
              <a:t>==19.3.0</a:t>
            </a:r>
          </a:p>
          <a:p>
            <a:r>
              <a:rPr lang="ko-KR" altLang="en-US" sz="1200" dirty="0" err="1"/>
              <a:t>backcall</a:t>
            </a:r>
            <a:r>
              <a:rPr lang="ko-KR" altLang="en-US" sz="1200" dirty="0"/>
              <a:t>==0.1.0</a:t>
            </a:r>
          </a:p>
          <a:p>
            <a:r>
              <a:rPr lang="ko-KR" altLang="en-US" sz="1200" dirty="0" err="1"/>
              <a:t>bleach</a:t>
            </a:r>
            <a:r>
              <a:rPr lang="ko-KR" altLang="en-US" sz="1200" dirty="0"/>
              <a:t>==3.1.0</a:t>
            </a:r>
          </a:p>
          <a:p>
            <a:r>
              <a:rPr lang="ko-KR" altLang="en-US" sz="1200" dirty="0" err="1"/>
              <a:t>colorama</a:t>
            </a:r>
            <a:r>
              <a:rPr lang="ko-KR" altLang="en-US" sz="1200" dirty="0"/>
              <a:t>==0.4.3</a:t>
            </a:r>
          </a:p>
          <a:p>
            <a:r>
              <a:rPr lang="ko-KR" altLang="en-US" sz="1200" dirty="0" err="1"/>
              <a:t>decorator</a:t>
            </a:r>
            <a:r>
              <a:rPr lang="ko-KR" altLang="en-US" sz="1200" dirty="0"/>
              <a:t>==4.4.1</a:t>
            </a:r>
          </a:p>
          <a:p>
            <a:r>
              <a:rPr lang="ko-KR" altLang="en-US" sz="1200" dirty="0" err="1"/>
              <a:t>defusedxml</a:t>
            </a:r>
            <a:r>
              <a:rPr lang="ko-KR" altLang="en-US" sz="1200" dirty="0"/>
              <a:t>==0.6.0</a:t>
            </a:r>
          </a:p>
          <a:p>
            <a:r>
              <a:rPr lang="ko-KR" altLang="en-US" sz="1200" dirty="0" err="1"/>
              <a:t>entrypoints</a:t>
            </a:r>
            <a:r>
              <a:rPr lang="ko-KR" altLang="en-US" sz="1200" dirty="0"/>
              <a:t>==0.3</a:t>
            </a:r>
          </a:p>
          <a:p>
            <a:r>
              <a:rPr lang="ko-KR" altLang="en-US" sz="1200" dirty="0" err="1"/>
              <a:t>importlib-metadata</a:t>
            </a:r>
            <a:r>
              <a:rPr lang="ko-KR" altLang="en-US" sz="1200" dirty="0"/>
              <a:t>==1.4.0</a:t>
            </a:r>
          </a:p>
          <a:p>
            <a:r>
              <a:rPr lang="ko-KR" altLang="en-US" sz="1200" dirty="0" err="1"/>
              <a:t>ipykernel</a:t>
            </a:r>
            <a:r>
              <a:rPr lang="ko-KR" altLang="en-US" sz="1200" dirty="0"/>
              <a:t>==5.1.3</a:t>
            </a:r>
          </a:p>
          <a:p>
            <a:r>
              <a:rPr lang="ko-KR" altLang="en-US" sz="1200" dirty="0" err="1"/>
              <a:t>ipython</a:t>
            </a:r>
            <a:r>
              <a:rPr lang="ko-KR" altLang="en-US" sz="1200" dirty="0"/>
              <a:t>==7.11.1</a:t>
            </a:r>
          </a:p>
          <a:p>
            <a:r>
              <a:rPr lang="ko-KR" altLang="en-US" sz="1200" dirty="0" err="1"/>
              <a:t>ipython-genutils</a:t>
            </a:r>
            <a:r>
              <a:rPr lang="ko-KR" altLang="en-US" sz="1200" dirty="0"/>
              <a:t>==0.2.0</a:t>
            </a:r>
          </a:p>
          <a:p>
            <a:r>
              <a:rPr lang="ko-KR" altLang="en-US" sz="1200" dirty="0" err="1"/>
              <a:t>jedi</a:t>
            </a:r>
            <a:r>
              <a:rPr lang="ko-KR" altLang="en-US" sz="1200" dirty="0"/>
              <a:t>==0.15.2</a:t>
            </a:r>
          </a:p>
          <a:p>
            <a:r>
              <a:rPr lang="ko-KR" altLang="en-US" sz="1200" dirty="0"/>
              <a:t>Jinja2==2.10.3</a:t>
            </a:r>
          </a:p>
          <a:p>
            <a:r>
              <a:rPr lang="ko-KR" altLang="en-US" sz="1200" dirty="0" err="1"/>
              <a:t>jsonschema</a:t>
            </a:r>
            <a:r>
              <a:rPr lang="ko-KR" altLang="en-US" sz="1200" dirty="0"/>
              <a:t>==3.2.0</a:t>
            </a:r>
          </a:p>
          <a:p>
            <a:r>
              <a:rPr lang="ko-KR" altLang="en-US" sz="1200" dirty="0" err="1"/>
              <a:t>jupyter-client</a:t>
            </a:r>
            <a:r>
              <a:rPr lang="ko-KR" altLang="en-US" sz="1200" dirty="0"/>
              <a:t>==5.3.4</a:t>
            </a:r>
          </a:p>
          <a:p>
            <a:r>
              <a:rPr lang="ko-KR" altLang="en-US" sz="1200" dirty="0" err="1"/>
              <a:t>jupyter-core</a:t>
            </a:r>
            <a:r>
              <a:rPr lang="ko-KR" altLang="en-US" sz="1200" dirty="0"/>
              <a:t>==4.6.1</a:t>
            </a:r>
          </a:p>
          <a:p>
            <a:r>
              <a:rPr lang="ko-KR" altLang="en-US" sz="1200" dirty="0" err="1"/>
              <a:t>MarkupSafe</a:t>
            </a:r>
            <a:r>
              <a:rPr lang="ko-KR" altLang="en-US" sz="1200" dirty="0"/>
              <a:t>==1.1.1</a:t>
            </a:r>
          </a:p>
          <a:p>
            <a:r>
              <a:rPr lang="ko-KR" altLang="en-US" sz="1200" dirty="0" err="1"/>
              <a:t>mistune</a:t>
            </a:r>
            <a:r>
              <a:rPr lang="ko-KR" altLang="en-US" sz="1200" dirty="0"/>
              <a:t>==0.8.4</a:t>
            </a:r>
          </a:p>
          <a:p>
            <a:r>
              <a:rPr lang="ko-KR" altLang="en-US" sz="1200" dirty="0" err="1"/>
              <a:t>more-itertools</a:t>
            </a:r>
            <a:r>
              <a:rPr lang="ko-KR" altLang="en-US" sz="1200" dirty="0"/>
              <a:t>==8.1.0</a:t>
            </a:r>
          </a:p>
          <a:p>
            <a:r>
              <a:rPr lang="ko-KR" altLang="en-US" sz="1200" dirty="0" err="1"/>
              <a:t>nbconvert</a:t>
            </a:r>
            <a:r>
              <a:rPr lang="ko-KR" altLang="en-US" sz="1200" dirty="0"/>
              <a:t>==5.6.1</a:t>
            </a:r>
          </a:p>
          <a:p>
            <a:r>
              <a:rPr lang="ko-KR" altLang="en-US" sz="1200" dirty="0" err="1"/>
              <a:t>nbformat</a:t>
            </a:r>
            <a:r>
              <a:rPr lang="ko-KR" altLang="en-US" sz="1200" dirty="0"/>
              <a:t>==5.0.4</a:t>
            </a:r>
          </a:p>
          <a:p>
            <a:r>
              <a:rPr lang="ko-KR" altLang="en-US" sz="1200" dirty="0" err="1"/>
              <a:t>notebook</a:t>
            </a:r>
            <a:r>
              <a:rPr lang="ko-KR" altLang="en-US" sz="1200" dirty="0"/>
              <a:t>==6.0.3</a:t>
            </a:r>
          </a:p>
          <a:p>
            <a:r>
              <a:rPr lang="ko-KR" altLang="en-US" sz="1200" dirty="0" err="1"/>
              <a:t>pandocfilters</a:t>
            </a:r>
            <a:r>
              <a:rPr lang="ko-KR" altLang="en-US" sz="1200" dirty="0"/>
              <a:t>==1.4.2</a:t>
            </a:r>
          </a:p>
          <a:p>
            <a:r>
              <a:rPr lang="ko-KR" altLang="en-US" sz="1200" dirty="0" err="1"/>
              <a:t>parso</a:t>
            </a:r>
            <a:r>
              <a:rPr lang="ko-KR" altLang="en-US" sz="1200" dirty="0"/>
              <a:t>==</a:t>
            </a:r>
            <a:r>
              <a:rPr lang="ko-KR" altLang="en-US" sz="1200" dirty="0" smtClean="0"/>
              <a:t>0.5.2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2480102" y="1325667"/>
            <a:ext cx="192024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pickleshare</a:t>
            </a:r>
            <a:r>
              <a:rPr lang="ko-KR" altLang="en-US" sz="1200" dirty="0"/>
              <a:t>==0.7.5</a:t>
            </a:r>
          </a:p>
          <a:p>
            <a:r>
              <a:rPr lang="ko-KR" altLang="en-US" sz="1200" dirty="0" err="1"/>
              <a:t>prometheus-client</a:t>
            </a:r>
            <a:r>
              <a:rPr lang="ko-KR" altLang="en-US" sz="1200" dirty="0"/>
              <a:t>==0.7.1</a:t>
            </a:r>
          </a:p>
          <a:p>
            <a:r>
              <a:rPr lang="ko-KR" altLang="en-US" sz="1200" dirty="0" err="1"/>
              <a:t>prompt-toolkit</a:t>
            </a:r>
            <a:r>
              <a:rPr lang="ko-KR" altLang="en-US" sz="1200" dirty="0"/>
              <a:t>==3.0.2</a:t>
            </a:r>
          </a:p>
          <a:p>
            <a:r>
              <a:rPr lang="ko-KR" altLang="en-US" sz="1200" dirty="0" err="1"/>
              <a:t>Pygments</a:t>
            </a:r>
            <a:r>
              <a:rPr lang="ko-KR" altLang="en-US" sz="1200" dirty="0"/>
              <a:t>==2.5.2</a:t>
            </a:r>
          </a:p>
          <a:p>
            <a:r>
              <a:rPr lang="ko-KR" altLang="en-US" sz="1200" dirty="0" err="1"/>
              <a:t>pyrsistent</a:t>
            </a:r>
            <a:r>
              <a:rPr lang="ko-KR" altLang="en-US" sz="1200" dirty="0"/>
              <a:t>==0.15.7</a:t>
            </a:r>
          </a:p>
          <a:p>
            <a:r>
              <a:rPr lang="ko-KR" altLang="en-US" sz="1200" dirty="0" err="1"/>
              <a:t>python-dateutil</a:t>
            </a:r>
            <a:r>
              <a:rPr lang="ko-KR" altLang="en-US" sz="1200" dirty="0"/>
              <a:t>==2.8.1</a:t>
            </a:r>
          </a:p>
          <a:p>
            <a:r>
              <a:rPr lang="ko-KR" altLang="en-US" sz="1200" dirty="0"/>
              <a:t>pywin32==227</a:t>
            </a:r>
          </a:p>
          <a:p>
            <a:r>
              <a:rPr lang="ko-KR" altLang="en-US" sz="1200" dirty="0" err="1"/>
              <a:t>pywinpty</a:t>
            </a:r>
            <a:r>
              <a:rPr lang="ko-KR" altLang="en-US" sz="1200" dirty="0"/>
              <a:t>==0.5.7</a:t>
            </a:r>
          </a:p>
          <a:p>
            <a:r>
              <a:rPr lang="ko-KR" altLang="en-US" sz="1200" dirty="0" err="1"/>
              <a:t>pyzmq</a:t>
            </a:r>
            <a:r>
              <a:rPr lang="ko-KR" altLang="en-US" sz="1200" dirty="0"/>
              <a:t>==18.1.1</a:t>
            </a:r>
          </a:p>
          <a:p>
            <a:r>
              <a:rPr lang="ko-KR" altLang="en-US" sz="1200" dirty="0"/>
              <a:t>Send2Trash==1.5.0</a:t>
            </a:r>
          </a:p>
          <a:p>
            <a:r>
              <a:rPr lang="ko-KR" altLang="en-US" sz="1200" dirty="0" err="1"/>
              <a:t>six</a:t>
            </a:r>
            <a:r>
              <a:rPr lang="ko-KR" altLang="en-US" sz="1200" dirty="0"/>
              <a:t>==1.14.0</a:t>
            </a:r>
          </a:p>
          <a:p>
            <a:r>
              <a:rPr lang="ko-KR" altLang="en-US" sz="1200" dirty="0" err="1"/>
              <a:t>terminado</a:t>
            </a:r>
            <a:r>
              <a:rPr lang="ko-KR" altLang="en-US" sz="1200" dirty="0"/>
              <a:t>==0.8.3</a:t>
            </a:r>
          </a:p>
          <a:p>
            <a:r>
              <a:rPr lang="ko-KR" altLang="en-US" sz="1200" dirty="0" err="1"/>
              <a:t>testpath</a:t>
            </a:r>
            <a:r>
              <a:rPr lang="ko-KR" altLang="en-US" sz="1200" dirty="0"/>
              <a:t>==0.4.4</a:t>
            </a:r>
          </a:p>
          <a:p>
            <a:r>
              <a:rPr lang="ko-KR" altLang="en-US" sz="1200" dirty="0" err="1"/>
              <a:t>tornado</a:t>
            </a:r>
            <a:r>
              <a:rPr lang="ko-KR" altLang="en-US" sz="1200" dirty="0"/>
              <a:t>==6.0.3</a:t>
            </a:r>
          </a:p>
          <a:p>
            <a:r>
              <a:rPr lang="ko-KR" altLang="en-US" sz="1200" dirty="0" err="1"/>
              <a:t>traitlets</a:t>
            </a:r>
            <a:r>
              <a:rPr lang="ko-KR" altLang="en-US" sz="1200" dirty="0"/>
              <a:t>==4.3.3</a:t>
            </a:r>
          </a:p>
          <a:p>
            <a:r>
              <a:rPr lang="ko-KR" altLang="en-US" sz="1200" dirty="0" err="1"/>
              <a:t>wcwidth</a:t>
            </a:r>
            <a:r>
              <a:rPr lang="ko-KR" altLang="en-US" sz="1200" dirty="0"/>
              <a:t>==0.1.8</a:t>
            </a:r>
          </a:p>
          <a:p>
            <a:r>
              <a:rPr lang="ko-KR" altLang="en-US" sz="1200" dirty="0" err="1"/>
              <a:t>webencodings</a:t>
            </a:r>
            <a:r>
              <a:rPr lang="ko-KR" altLang="en-US" sz="1200" dirty="0"/>
              <a:t>==0.5.1</a:t>
            </a:r>
          </a:p>
          <a:p>
            <a:r>
              <a:rPr lang="ko-KR" altLang="en-US" sz="1200" dirty="0" err="1"/>
              <a:t>zipp</a:t>
            </a:r>
            <a:r>
              <a:rPr lang="ko-KR" altLang="en-US" sz="1200" dirty="0"/>
              <a:t>==2.0.1</a:t>
            </a:r>
          </a:p>
        </p:txBody>
      </p:sp>
    </p:spTree>
    <p:extLst>
      <p:ext uri="{BB962C8B-B14F-4D97-AF65-F5344CB8AC3E}">
        <p14:creationId xmlns:p14="http://schemas.microsoft.com/office/powerpoint/2010/main" val="279752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36401" y="2548085"/>
            <a:ext cx="69044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개발환경 설정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474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08" y="1785812"/>
            <a:ext cx="5945187" cy="35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완성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1" y="1169033"/>
            <a:ext cx="6729908" cy="51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Jupyter</a:t>
            </a:r>
            <a:r>
              <a:rPr lang="ko-KR" altLang="en-US" dirty="0" smtClean="0"/>
              <a:t> 및 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install notebook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pandas </a:t>
            </a:r>
            <a:r>
              <a:rPr lang="en-US" altLang="ko-KR" dirty="0" err="1" smtClean="0"/>
              <a:t>bokeh</a:t>
            </a:r>
            <a:endParaRPr lang="en-US" altLang="ko-KR" dirty="0"/>
          </a:p>
          <a:p>
            <a:pPr lvl="1"/>
            <a:r>
              <a:rPr lang="ko-KR" altLang="en-US" dirty="0" smtClean="0"/>
              <a:t>가능한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conda</a:t>
            </a:r>
            <a:r>
              <a:rPr lang="ko-KR" altLang="en-US" dirty="0" smtClean="0"/>
              <a:t>로 설치</a:t>
            </a:r>
            <a:r>
              <a:rPr lang="en-US" altLang="ko-KR" dirty="0" smtClean="0"/>
              <a:t>, pip</a:t>
            </a:r>
            <a:r>
              <a:rPr lang="ko-KR" altLang="en-US" dirty="0" smtClean="0"/>
              <a:t> 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특히 </a:t>
            </a:r>
            <a:r>
              <a:rPr lang="en-US" altLang="ko-KR" dirty="0" smtClean="0"/>
              <a:t>notebook</a:t>
            </a:r>
            <a:r>
              <a:rPr lang="ko-KR" altLang="en-US" dirty="0" smtClean="0"/>
              <a:t>이 문제가 발생할 수 있음  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where </a:t>
            </a:r>
            <a:r>
              <a:rPr lang="en-US" altLang="ko-KR" dirty="0" err="1" smtClean="0"/>
              <a:t>conda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가상환경에</a:t>
            </a:r>
            <a:r>
              <a:rPr lang="ko-KR" altLang="en-US" dirty="0" smtClean="0"/>
              <a:t> 따라 </a:t>
            </a:r>
            <a:r>
              <a:rPr lang="en-US" altLang="ko-KR" dirty="0" smtClean="0"/>
              <a:t>conda.bat</a:t>
            </a:r>
            <a:r>
              <a:rPr lang="ko-KR" altLang="en-US" dirty="0" smtClean="0"/>
              <a:t>는 존재하지 않음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conda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04" y="2294164"/>
            <a:ext cx="5006470" cy="38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노트북 설치와 실행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install </a:t>
            </a:r>
            <a:r>
              <a:rPr lang="en-US" altLang="ko-KR" dirty="0" err="1" smtClean="0"/>
              <a:t>jupyter</a:t>
            </a:r>
            <a:endParaRPr lang="en-US" altLang="ko-KR" dirty="0" smtClean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install </a:t>
            </a:r>
            <a:r>
              <a:rPr lang="en-US" altLang="ko-KR" dirty="0" smtClean="0"/>
              <a:t>notebook</a:t>
            </a:r>
          </a:p>
          <a:p>
            <a:r>
              <a:rPr lang="ko-KR" altLang="en-US" dirty="0" smtClean="0"/>
              <a:t>실행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jupyter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notebook</a:t>
            </a:r>
          </a:p>
          <a:p>
            <a:pPr lvl="1"/>
            <a:r>
              <a:rPr lang="en-US" altLang="ko-KR" dirty="0" smtClean="0"/>
              <a:t>python –m notebook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62" y="3328220"/>
            <a:ext cx="6608700" cy="275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04792" y="2657498"/>
            <a:ext cx="458330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주피터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노트북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마크다운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편집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273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파일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주피터 노트북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터미널 열기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python –m notebook</a:t>
            </a:r>
          </a:p>
          <a:p>
            <a:pPr lvl="2"/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</a:p>
          <a:p>
            <a:r>
              <a:rPr lang="ko-KR" altLang="en-US" dirty="0" smtClean="0"/>
              <a:t>파일 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jupyterex1.ipynb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7" y="2360975"/>
            <a:ext cx="4826322" cy="368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45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마크다운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마크다운은</a:t>
            </a:r>
            <a:r>
              <a:rPr lang="ko-KR" altLang="en-US" dirty="0"/>
              <a:t> 텍스트 기반의 </a:t>
            </a:r>
            <a:r>
              <a:rPr lang="ko-KR" altLang="en-US" dirty="0" err="1"/>
              <a:t>마크업</a:t>
            </a:r>
            <a:r>
              <a:rPr lang="ko-KR" altLang="en-US" dirty="0"/>
              <a:t> 언어로 </a:t>
            </a:r>
            <a:r>
              <a:rPr lang="en-US" altLang="ko-KR" dirty="0"/>
              <a:t>html</a:t>
            </a:r>
            <a:r>
              <a:rPr lang="ko-KR" altLang="en-US" dirty="0"/>
              <a:t>으로 변환이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/>
              <a:t>마크다운에서도 </a:t>
            </a:r>
            <a:r>
              <a:rPr lang="en-US" altLang="ko-KR" dirty="0"/>
              <a:t>6</a:t>
            </a:r>
            <a:r>
              <a:rPr lang="ko-KR" altLang="en-US" dirty="0"/>
              <a:t>가지의 제목을 나타내는 문법이 있는데 </a:t>
            </a:r>
            <a:r>
              <a:rPr lang="en-US" altLang="ko-KR" dirty="0"/>
              <a:t>#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ko-KR" altLang="en-US" dirty="0" smtClean="0"/>
              <a:t>아래처럼 </a:t>
            </a:r>
            <a:r>
              <a:rPr lang="ko-KR" altLang="en-US" dirty="0"/>
              <a:t>각각 개수만큼 각 숫자에 맞는 </a:t>
            </a:r>
            <a:r>
              <a:rPr lang="en-US" altLang="ko-KR" dirty="0"/>
              <a:t>h 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&lt;h1&gt;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73" y="2365829"/>
            <a:ext cx="4139617" cy="3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숫자와 함께 쓰면 순서가 있는 </a:t>
            </a:r>
            <a:r>
              <a:rPr lang="ko-KR" altLang="en-US" dirty="0" smtClean="0"/>
              <a:t>목록</a:t>
            </a:r>
            <a:endParaRPr lang="en-US" altLang="ko-KR" dirty="0" smtClean="0"/>
          </a:p>
          <a:p>
            <a:r>
              <a:rPr lang="ko-KR" altLang="en-US" dirty="0" smtClean="0"/>
              <a:t>글머리 </a:t>
            </a:r>
            <a:r>
              <a:rPr lang="ko-KR" altLang="en-US" dirty="0"/>
              <a:t>기호와 함께 쓰면 순서가 없는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9" y="2202848"/>
            <a:ext cx="3705225" cy="3133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02" y="2202848"/>
            <a:ext cx="3742036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개발자들의 홈페이지로 활용</a:t>
            </a:r>
            <a:endParaRPr lang="en-US" altLang="ko-KR" dirty="0" smtClean="0"/>
          </a:p>
          <a:p>
            <a:r>
              <a:rPr lang="ko-KR" altLang="en-US" dirty="0" smtClean="0"/>
              <a:t>검색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7" y="2176609"/>
            <a:ext cx="7873389" cy="31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들여 쓰기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목록 안의 목록을 쓰고 싶다면 </a:t>
            </a:r>
            <a:r>
              <a:rPr lang="en-US" altLang="ko-KR" dirty="0"/>
              <a:t>tab</a:t>
            </a:r>
            <a:r>
              <a:rPr lang="ko-KR" altLang="en-US" dirty="0"/>
              <a:t>을 한 번 </a:t>
            </a:r>
            <a:r>
              <a:rPr lang="ko-KR" altLang="en-US" dirty="0" smtClean="0"/>
              <a:t>해주고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62" y="1607479"/>
            <a:ext cx="42291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수식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$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$ </a:t>
            </a:r>
            <a:r>
              <a:rPr lang="ko-KR" altLang="en-US" dirty="0" smtClean="0"/>
              <a:t>사이에 기술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01" y="1776186"/>
            <a:ext cx="52292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3214" y="2657498"/>
            <a:ext cx="62664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주피터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노트북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매직 명령어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%, %%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89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r>
              <a:rPr lang="ko-KR" altLang="en-US" dirty="0"/>
              <a:t>로 시작하는 명령어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026695" cy="5151503"/>
          </a:xfrm>
        </p:spPr>
        <p:txBody>
          <a:bodyPr/>
          <a:lstStyle/>
          <a:p>
            <a:r>
              <a:rPr lang="ko-KR" altLang="en-US" dirty="0" smtClean="0"/>
              <a:t>보통 </a:t>
            </a:r>
            <a:r>
              <a:rPr lang="en-US" altLang="ko-KR" dirty="0"/>
              <a:t>%</a:t>
            </a:r>
            <a:r>
              <a:rPr lang="ko-KR" altLang="en-US" dirty="0"/>
              <a:t>문자로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만약 </a:t>
            </a:r>
            <a:r>
              <a:rPr lang="ko-KR" altLang="en-US" dirty="0"/>
              <a:t>사용자 변수가 선언되지 않았다면 </a:t>
            </a:r>
            <a:r>
              <a:rPr lang="en-US" altLang="ko-KR" dirty="0"/>
              <a:t>%</a:t>
            </a:r>
            <a:r>
              <a:rPr lang="ko-KR" altLang="en-US" dirty="0"/>
              <a:t>문자 없이도 기능을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예를 </a:t>
            </a:r>
            <a:r>
              <a:rPr lang="ko-KR" altLang="en-US" dirty="0"/>
              <a:t>들어 </a:t>
            </a:r>
            <a:r>
              <a:rPr lang="en-US" altLang="ko-KR" dirty="0" err="1"/>
              <a:t>cls</a:t>
            </a:r>
            <a:r>
              <a:rPr lang="ko-KR" altLang="en-US" dirty="0"/>
              <a:t>라는 변수가 선언되어 있다면 </a:t>
            </a:r>
            <a:r>
              <a:rPr lang="en-US" altLang="ko-KR" dirty="0"/>
              <a:t>%</a:t>
            </a:r>
            <a:r>
              <a:rPr lang="en-US" altLang="ko-KR" dirty="0" err="1"/>
              <a:t>cls</a:t>
            </a:r>
            <a:r>
              <a:rPr lang="ko-KR" altLang="en-US" dirty="0"/>
              <a:t>라고 입력해야 </a:t>
            </a:r>
            <a:r>
              <a:rPr lang="ko-KR" altLang="en-US" dirty="0" smtClean="0"/>
              <a:t>하지만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cls</a:t>
            </a:r>
            <a:r>
              <a:rPr lang="ko-KR" altLang="en-US" dirty="0"/>
              <a:t>라는 변수가 없다면 그냥 </a:t>
            </a:r>
            <a:r>
              <a:rPr lang="en-US" altLang="ko-KR" dirty="0" err="1"/>
              <a:t>cls</a:t>
            </a:r>
            <a:r>
              <a:rPr lang="ko-KR" altLang="en-US" dirty="0"/>
              <a:t>라고 입력해도 동작을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076" y="1288448"/>
            <a:ext cx="53244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45" y="1345420"/>
            <a:ext cx="8040914" cy="433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7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 파일 생성 및 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%%</a:t>
            </a:r>
            <a:r>
              <a:rPr lang="ko-KR" altLang="en-US" dirty="0" err="1" smtClean="0"/>
              <a:t>매직명령어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셀 전체에 영향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셀 매직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%%</a:t>
            </a:r>
            <a:r>
              <a:rPr lang="en-US" altLang="ko-KR" dirty="0" err="1" smtClean="0"/>
              <a:t>writefile</a:t>
            </a:r>
            <a:r>
              <a:rPr lang="ko-KR" altLang="en-US" dirty="0" smtClean="0"/>
              <a:t> 파일이름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%</a:t>
            </a:r>
            <a:r>
              <a:rPr lang="ko-KR" altLang="en-US" dirty="0" err="1" smtClean="0"/>
              <a:t>매직명령어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줄의 명령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 매직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%run</a:t>
            </a:r>
            <a:r>
              <a:rPr lang="ko-KR" altLang="en-US" dirty="0" smtClean="0"/>
              <a:t> 파일이름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*.</a:t>
            </a:r>
            <a:r>
              <a:rPr lang="en-US" altLang="ko-KR" dirty="0" err="1" smtClean="0"/>
              <a:t>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/>
          </a:p>
          <a:p>
            <a:pPr lvl="1"/>
            <a:r>
              <a:rPr lang="ko-KR" altLang="en-US" dirty="0" smtClean="0"/>
              <a:t>편집과 실행이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10" y="3181881"/>
            <a:ext cx="4057159" cy="28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2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소스파일 셀에 올려 실행 준비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%load</a:t>
            </a:r>
            <a:r>
              <a:rPr lang="ko-KR" altLang="en-US" dirty="0" smtClean="0"/>
              <a:t> 파일명</a:t>
            </a:r>
            <a:endParaRPr lang="en-US" altLang="ko-KR" dirty="0" smtClean="0"/>
          </a:p>
          <a:p>
            <a:r>
              <a:rPr lang="en-US" altLang="ko-KR" dirty="0"/>
              <a:t>%</a:t>
            </a:r>
            <a:r>
              <a:rPr lang="en-US" altLang="ko-KR" dirty="0" err="1" smtClean="0"/>
              <a:t>loadpy</a:t>
            </a:r>
            <a:r>
              <a:rPr lang="ko-KR" altLang="en-US" dirty="0" smtClean="0"/>
              <a:t> </a:t>
            </a:r>
            <a:r>
              <a:rPr lang="ko-KR" altLang="en-US" dirty="0"/>
              <a:t>파일명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74" y="1436934"/>
            <a:ext cx="6031552" cy="4652139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3228843" y="3940898"/>
            <a:ext cx="408220" cy="1396093"/>
          </a:xfrm>
          <a:custGeom>
            <a:avLst/>
            <a:gdLst>
              <a:gd name="connsiteX0" fmla="*/ 408220 w 408220"/>
              <a:gd name="connsiteY0" fmla="*/ 0 h 1396093"/>
              <a:gd name="connsiteX1" fmla="*/ 6 w 408220"/>
              <a:gd name="connsiteY1" fmla="*/ 612321 h 1396093"/>
              <a:gd name="connsiteX2" fmla="*/ 400056 w 408220"/>
              <a:gd name="connsiteY2" fmla="*/ 1396093 h 139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220" h="1396093">
                <a:moveTo>
                  <a:pt x="408220" y="0"/>
                </a:moveTo>
                <a:cubicBezTo>
                  <a:pt x="204793" y="189819"/>
                  <a:pt x="1367" y="379639"/>
                  <a:pt x="6" y="612321"/>
                </a:cubicBezTo>
                <a:cubicBezTo>
                  <a:pt x="-1355" y="845003"/>
                  <a:pt x="199350" y="1120548"/>
                  <a:pt x="400056" y="1396093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336" y="2173943"/>
            <a:ext cx="374333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실행하면 아래와 같이 결과가 표시</a:t>
            </a:r>
          </a:p>
        </p:txBody>
      </p:sp>
      <p:sp>
        <p:nvSpPr>
          <p:cNvPr id="9" name="자유형 8"/>
          <p:cNvSpPr/>
          <p:nvPr/>
        </p:nvSpPr>
        <p:spPr>
          <a:xfrm>
            <a:off x="3256306" y="1635330"/>
            <a:ext cx="408220" cy="1396093"/>
          </a:xfrm>
          <a:custGeom>
            <a:avLst/>
            <a:gdLst>
              <a:gd name="connsiteX0" fmla="*/ 408220 w 408220"/>
              <a:gd name="connsiteY0" fmla="*/ 0 h 1396093"/>
              <a:gd name="connsiteX1" fmla="*/ 6 w 408220"/>
              <a:gd name="connsiteY1" fmla="*/ 612321 h 1396093"/>
              <a:gd name="connsiteX2" fmla="*/ 400056 w 408220"/>
              <a:gd name="connsiteY2" fmla="*/ 1396093 h 139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220" h="1396093">
                <a:moveTo>
                  <a:pt x="408220" y="0"/>
                </a:moveTo>
                <a:cubicBezTo>
                  <a:pt x="204793" y="189819"/>
                  <a:pt x="1367" y="379639"/>
                  <a:pt x="6" y="612321"/>
                </a:cubicBezTo>
                <a:cubicBezTo>
                  <a:pt x="-1355" y="845003"/>
                  <a:pt x="199350" y="1120548"/>
                  <a:pt x="400056" y="1396093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5893" y="4458710"/>
            <a:ext cx="374333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실행하면 아래와 같이 결과가 표시</a:t>
            </a:r>
          </a:p>
        </p:txBody>
      </p:sp>
    </p:spTree>
    <p:extLst>
      <p:ext uri="{BB962C8B-B14F-4D97-AF65-F5344CB8AC3E}">
        <p14:creationId xmlns:p14="http://schemas.microsoft.com/office/powerpoint/2010/main" val="143446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매직 명령어 전체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%</a:t>
            </a:r>
            <a:r>
              <a:rPr lang="en-US" altLang="ko-KR" dirty="0" err="1" smtClean="0"/>
              <a:t>lsmagic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71" y="2112361"/>
            <a:ext cx="4724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시간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%</a:t>
            </a:r>
            <a:r>
              <a:rPr lang="en-US" altLang="ko-KR" dirty="0" err="1" smtClean="0"/>
              <a:t>timeit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508" y="1739786"/>
            <a:ext cx="5486400" cy="4200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1669448"/>
            <a:ext cx="2709773" cy="12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7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관리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%</a:t>
            </a:r>
            <a:r>
              <a:rPr lang="en-US" altLang="ko-KR" dirty="0" err="1" smtClean="0"/>
              <a:t>whos</a:t>
            </a:r>
            <a:endParaRPr lang="en-US" altLang="ko-KR" dirty="0" smtClean="0"/>
          </a:p>
          <a:p>
            <a:r>
              <a:rPr lang="en-US" altLang="ko-KR" dirty="0" smtClean="0"/>
              <a:t>%reset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37" y="1740886"/>
            <a:ext cx="50863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접속 화면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89" y="1193960"/>
            <a:ext cx="5848626" cy="504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이전 내용이 모두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%history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078" y="1885270"/>
            <a:ext cx="39719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레이텍</a:t>
            </a:r>
            <a:r>
              <a:rPr lang="ko-KR" altLang="en-US" dirty="0" smtClean="0"/>
              <a:t> 수식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%%latex</a:t>
            </a:r>
          </a:p>
          <a:p>
            <a:pPr lvl="1"/>
            <a:r>
              <a:rPr lang="en-US" altLang="ko-KR" dirty="0" smtClean="0"/>
              <a:t>\[ </a:t>
            </a:r>
            <a:r>
              <a:rPr lang="ko-KR" altLang="en-US" dirty="0" smtClean="0"/>
              <a:t>시작 </a:t>
            </a:r>
            <a:r>
              <a:rPr lang="en-US" altLang="ko-KR" dirty="0" smtClean="0"/>
              <a:t>\] </a:t>
            </a:r>
            <a:r>
              <a:rPr lang="ko-KR" altLang="en-US" dirty="0" smtClean="0"/>
              <a:t>로 종료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05" y="1906813"/>
            <a:ext cx="7145386" cy="114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04792" y="2657498"/>
            <a:ext cx="458330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주피터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노트북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쉘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명령어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!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0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!</a:t>
            </a:r>
            <a:r>
              <a:rPr lang="ko-KR" altLang="en-US" dirty="0" smtClean="0"/>
              <a:t>로 시작하는 쉘 명령어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명령 프롬프트에서의 명령어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12" y="1847077"/>
            <a:ext cx="8178800" cy="33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</a:t>
            </a:r>
            <a:r>
              <a:rPr lang="ko-KR" altLang="en-US" dirty="0" smtClean="0"/>
              <a:t>로 파일 만들기와 실행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셀을 코딩 후 </a:t>
            </a:r>
            <a:r>
              <a:rPr lang="ko-KR" altLang="en-US" dirty="0" err="1" smtClean="0"/>
              <a:t>노트패드를</a:t>
            </a:r>
            <a:r>
              <a:rPr lang="ko-KR" altLang="en-US" dirty="0" smtClean="0"/>
              <a:t> 종료하면 바로 두 셀이 실행됨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8" y="2224098"/>
            <a:ext cx="8123093" cy="25431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9458" y="3769711"/>
            <a:ext cx="3919544" cy="1238707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44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깃 홈페이지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git-scm.com/downloads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474" y="1621766"/>
            <a:ext cx="5301208" cy="469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4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94425" y="2730975"/>
            <a:ext cx="534473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깃허브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계정 만들기와 </a:t>
            </a:r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깃허브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데스크탑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설치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252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8"/>
    </mc:Choice>
    <mc:Fallback xmlns="">
      <p:transition spd="slow" advTm="1575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계정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마이크로소프트 사의 </a:t>
            </a:r>
            <a:r>
              <a:rPr lang="en-US" altLang="ko-KR" dirty="0"/>
              <a:t>outlook </a:t>
            </a:r>
            <a:r>
              <a:rPr lang="ko-KR" altLang="en-US" dirty="0"/>
              <a:t>메일이나 구글 메일 주소를 생성</a:t>
            </a:r>
          </a:p>
          <a:p>
            <a:pPr lvl="1"/>
            <a:r>
              <a:rPr lang="ko-KR" altLang="en-US" dirty="0"/>
              <a:t>마이크로소프트 사의 </a:t>
            </a:r>
            <a:r>
              <a:rPr lang="en-US" altLang="ko-KR" dirty="0"/>
              <a:t>outlook </a:t>
            </a:r>
            <a:r>
              <a:rPr lang="ko-KR" altLang="en-US" dirty="0"/>
              <a:t>메일 계정 생성</a:t>
            </a:r>
          </a:p>
          <a:p>
            <a:pPr lvl="2"/>
            <a:r>
              <a:rPr lang="en-US" altLang="ko-KR" dirty="0"/>
              <a:t>MS </a:t>
            </a:r>
            <a:r>
              <a:rPr lang="ko-KR" altLang="en-US" dirty="0" err="1"/>
              <a:t>원드라이브</a:t>
            </a:r>
            <a:r>
              <a:rPr lang="ko-KR" altLang="en-US" dirty="0"/>
              <a:t> 계정과 동일</a:t>
            </a:r>
          </a:p>
          <a:p>
            <a:r>
              <a:rPr lang="ko-KR" altLang="en-US" dirty="0" err="1"/>
              <a:t>깃허브</a:t>
            </a:r>
            <a:r>
              <a:rPr lang="ko-KR" altLang="en-US" dirty="0"/>
              <a:t> 계정 생성</a:t>
            </a:r>
          </a:p>
          <a:p>
            <a:pPr lvl="1"/>
            <a:r>
              <a:rPr lang="ko-KR" altLang="en-US" dirty="0"/>
              <a:t>위에서 만든 계정으로 </a:t>
            </a:r>
            <a:r>
              <a:rPr lang="ko-KR" altLang="en-US" dirty="0" err="1"/>
              <a:t>깃허브</a:t>
            </a:r>
            <a:r>
              <a:rPr lang="ko-KR" altLang="en-US" dirty="0"/>
              <a:t> 계정 생성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깃허브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 성공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33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데스트탑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https://desktop.github.com/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141" y="1721419"/>
            <a:ext cx="5728480" cy="43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4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18699</TotalTime>
  <Words>2312</Words>
  <Application>Microsoft Office PowerPoint</Application>
  <PresentationFormat>화면 슬라이드 쇼(4:3)</PresentationFormat>
  <Paragraphs>449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복습: 명령 프롬프트 사용</vt:lpstr>
      <vt:lpstr>Git과 github </vt:lpstr>
      <vt:lpstr>깃허브 </vt:lpstr>
      <vt:lpstr>깃허브 접속 화면</vt:lpstr>
      <vt:lpstr>깃 홈페이지</vt:lpstr>
      <vt:lpstr>PowerPoint 프레젠테이션</vt:lpstr>
      <vt:lpstr>깃허브 계정 생성</vt:lpstr>
      <vt:lpstr>깃허브 데스트탑 설치</vt:lpstr>
      <vt:lpstr>깃허브 로그인</vt:lpstr>
      <vt:lpstr>설치 후 기본 설정 확인</vt:lpstr>
      <vt:lpstr>첫 화면</vt:lpstr>
      <vt:lpstr>PowerPoint 프레젠테이션</vt:lpstr>
      <vt:lpstr>Clone a repository</vt:lpstr>
      <vt:lpstr>복사할 깃허브 사이트 검색</vt:lpstr>
      <vt:lpstr>Desktop으로 열기</vt:lpstr>
      <vt:lpstr>우리 수업 사이트 복사(1)</vt:lpstr>
      <vt:lpstr>우리 수업 사이트 복사(2)</vt:lpstr>
      <vt:lpstr>다음 주에 점검</vt:lpstr>
      <vt:lpstr>PowerPoint 프레젠테이션</vt:lpstr>
      <vt:lpstr>pip install notebook</vt:lpstr>
      <vt:lpstr>실습1: 가상환경을 만들어 노트북 설치 후 실행</vt:lpstr>
      <vt:lpstr>실습1: 노트북 설치</vt:lpstr>
      <vt:lpstr>실습1: 노트북 실행 1</vt:lpstr>
      <vt:lpstr>실습1: 노트북 실행 2</vt:lpstr>
      <vt:lpstr>실습2: 가상환경을 만들어 노트북 설치 후 실행</vt:lpstr>
      <vt:lpstr>실습2: 노트북 설치 jupyter로</vt:lpstr>
      <vt:lpstr>실습2: 노트북 실행 1</vt:lpstr>
      <vt:lpstr>실습2: 노트북 실행 2</vt:lpstr>
      <vt:lpstr>모듈 notebook, jupyter 설치 비교</vt:lpstr>
      <vt:lpstr>PowerPoint 프레젠테이션</vt:lpstr>
      <vt:lpstr>프로젝트 생성</vt:lpstr>
      <vt:lpstr>프로젝트 완성</vt:lpstr>
      <vt:lpstr>Jupyter 및 matplotlib 설치</vt:lpstr>
      <vt:lpstr>주피터 노트북 설치와 실행 </vt:lpstr>
      <vt:lpstr>PowerPoint 프레젠테이션</vt:lpstr>
      <vt:lpstr>실습 파일 </vt:lpstr>
      <vt:lpstr>마크다운 개요</vt:lpstr>
      <vt:lpstr>목록</vt:lpstr>
      <vt:lpstr>들여 쓰기</vt:lpstr>
      <vt:lpstr>수식 출력</vt:lpstr>
      <vt:lpstr>PowerPoint 프레젠테이션</vt:lpstr>
      <vt:lpstr>%로 시작하는 명령어</vt:lpstr>
      <vt:lpstr>주요 명령어</vt:lpstr>
      <vt:lpstr>소스 파일 생성 및 실행</vt:lpstr>
      <vt:lpstr>소스파일 셀에 올려 실행 준비</vt:lpstr>
      <vt:lpstr>매직 명령어 전체 보기</vt:lpstr>
      <vt:lpstr>실행 시간 </vt:lpstr>
      <vt:lpstr>변수 관리</vt:lpstr>
      <vt:lpstr>이전 내용이 모두 출력</vt:lpstr>
      <vt:lpstr>레이텍 수식 활용</vt:lpstr>
      <vt:lpstr>PowerPoint 프레젠테이션</vt:lpstr>
      <vt:lpstr>!로 시작하는 쉘 명령어</vt:lpstr>
      <vt:lpstr>Notepad로 파일 만들기와 실행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Kang Py</cp:lastModifiedBy>
  <cp:revision>671</cp:revision>
  <dcterms:created xsi:type="dcterms:W3CDTF">2013-05-23T04:26:30Z</dcterms:created>
  <dcterms:modified xsi:type="dcterms:W3CDTF">2020-06-04T12:23:36Z</dcterms:modified>
</cp:coreProperties>
</file>